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9" r:id="rId3"/>
    <p:sldId id="258" r:id="rId4"/>
    <p:sldId id="260" r:id="rId5"/>
    <p:sldId id="261" r:id="rId6"/>
    <p:sldId id="274" r:id="rId7"/>
    <p:sldId id="275" r:id="rId8"/>
    <p:sldId id="276" r:id="rId9"/>
    <p:sldId id="277" r:id="rId10"/>
    <p:sldId id="262" r:id="rId11"/>
    <p:sldId id="263" r:id="rId12"/>
    <p:sldId id="278" r:id="rId13"/>
    <p:sldId id="279" r:id="rId14"/>
    <p:sldId id="280" r:id="rId15"/>
    <p:sldId id="281" r:id="rId16"/>
    <p:sldId id="282" r:id="rId17"/>
    <p:sldId id="283" r:id="rId18"/>
    <p:sldId id="284" r:id="rId19"/>
    <p:sldId id="285" r:id="rId20"/>
    <p:sldId id="286" r:id="rId21"/>
    <p:sldId id="287" r:id="rId22"/>
    <p:sldId id="288" r:id="rId23"/>
    <p:sldId id="265" r:id="rId24"/>
    <p:sldId id="266" r:id="rId25"/>
    <p:sldId id="267" r:id="rId26"/>
    <p:sldId id="290" r:id="rId27"/>
    <p:sldId id="291" r:id="rId28"/>
    <p:sldId id="292" r:id="rId29"/>
    <p:sldId id="293" r:id="rId30"/>
    <p:sldId id="294" r:id="rId31"/>
    <p:sldId id="269" r:id="rId32"/>
    <p:sldId id="270" r:id="rId33"/>
    <p:sldId id="271" r:id="rId34"/>
    <p:sldId id="272" r:id="rId35"/>
    <p:sldId id="295" r:id="rId36"/>
    <p:sldId id="296" r:id="rId37"/>
    <p:sldId id="273" r:id="rId38"/>
    <p:sldId id="299" r:id="rId39"/>
    <p:sldId id="300" r:id="rId40"/>
    <p:sldId id="301" r:id="rId41"/>
    <p:sldId id="297" r:id="rId42"/>
    <p:sldId id="298" r:id="rId43"/>
    <p:sldId id="302" r:id="rId44"/>
    <p:sldId id="303" r:id="rId45"/>
    <p:sldId id="31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varScale="1">
        <p:scale>
          <a:sx n="71" d="100"/>
          <a:sy n="71" d="100"/>
        </p:scale>
        <p:origin x="6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A5120-A9E4-42C0-A389-82C9BB71564B}" type="datetimeFigureOut">
              <a:rPr lang="en-US" smtClean="0"/>
              <a:t>4/23/2019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61361-47B8-4E14-8BA0-A2EFEFF92816}" type="slidenum">
              <a:rPr lang="en-US" smtClean="0"/>
              <a:t>‹#›</a:t>
            </a:fld>
            <a:endParaRPr lang="en-US"/>
          </a:p>
        </p:txBody>
      </p:sp>
    </p:spTree>
    <p:extLst>
      <p:ext uri="{BB962C8B-B14F-4D97-AF65-F5344CB8AC3E}">
        <p14:creationId xmlns:p14="http://schemas.microsoft.com/office/powerpoint/2010/main" val="327202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858696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5675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39E0D49-7338-47A4-8086-00F01518D659}" type="slidenum">
              <a:rPr lang="en-US" altLang="en-US"/>
              <a:pPr/>
              <a:t>38</a:t>
            </a:fld>
            <a:endParaRPr lang="en-US" altLang="en-US"/>
          </a:p>
        </p:txBody>
      </p:sp>
    </p:spTree>
    <p:extLst>
      <p:ext uri="{BB962C8B-B14F-4D97-AF65-F5344CB8AC3E}">
        <p14:creationId xmlns:p14="http://schemas.microsoft.com/office/powerpoint/2010/main" val="71223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DC34B7C-8759-4F73-8545-9D540F47C87A}" type="slidenum">
              <a:rPr lang="en-US" altLang="en-US"/>
              <a:pPr/>
              <a:t>39</a:t>
            </a:fld>
            <a:endParaRPr lang="en-US" altLang="en-US"/>
          </a:p>
        </p:txBody>
      </p:sp>
    </p:spTree>
    <p:extLst>
      <p:ext uri="{BB962C8B-B14F-4D97-AF65-F5344CB8AC3E}">
        <p14:creationId xmlns:p14="http://schemas.microsoft.com/office/powerpoint/2010/main" val="2719743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B29E32F-5648-4A3B-8E77-56B8FF5A11F9}" type="slidenum">
              <a:rPr lang="en-US" altLang="en-US"/>
              <a:pPr/>
              <a:t>40</a:t>
            </a:fld>
            <a:endParaRPr lang="en-US" altLang="en-US"/>
          </a:p>
        </p:txBody>
      </p:sp>
    </p:spTree>
    <p:extLst>
      <p:ext uri="{BB962C8B-B14F-4D97-AF65-F5344CB8AC3E}">
        <p14:creationId xmlns:p14="http://schemas.microsoft.com/office/powerpoint/2010/main" val="2707992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AF174EA-6EDB-457C-8CD0-FD0ABFF8EB94}" type="slidenum">
              <a:rPr lang="en-US" altLang="en-US"/>
              <a:pPr/>
              <a:t>44</a:t>
            </a:fld>
            <a:endParaRPr lang="en-US" altLang="en-US"/>
          </a:p>
        </p:txBody>
      </p:sp>
    </p:spTree>
    <p:extLst>
      <p:ext uri="{BB962C8B-B14F-4D97-AF65-F5344CB8AC3E}">
        <p14:creationId xmlns:p14="http://schemas.microsoft.com/office/powerpoint/2010/main" val="2761109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EBB9EE4-F8E7-4A4C-94C8-A13A85FBF982}" type="slidenum">
              <a:rPr lang="en-US" altLang="en-US"/>
              <a:pPr/>
              <a:t>45</a:t>
            </a:fld>
            <a:endParaRPr lang="en-US" altLang="en-US"/>
          </a:p>
        </p:txBody>
      </p:sp>
    </p:spTree>
    <p:extLst>
      <p:ext uri="{BB962C8B-B14F-4D97-AF65-F5344CB8AC3E}">
        <p14:creationId xmlns:p14="http://schemas.microsoft.com/office/powerpoint/2010/main" val="280697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6DBBF31-4818-41E6-9A90-13BFA3CA21B3}" type="datetimeFigureOut">
              <a:rPr lang="en-US" smtClean="0"/>
              <a:t>4/23/2019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A3A272F-6ED5-4FA0-9BE9-293EEC97F44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7526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BBF31-4818-41E6-9A90-13BFA3CA21B3}"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327982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BBF31-4818-41E6-9A90-13BFA3CA21B3}"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1580288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10668000" cy="1143000"/>
          </a:xfrm>
        </p:spPr>
        <p:txBody>
          <a:bodyPr/>
          <a:lstStyle/>
          <a:p>
            <a:r>
              <a:rPr lang="en-US"/>
              <a:t>Click to edit Master title style</a:t>
            </a:r>
          </a:p>
        </p:txBody>
      </p:sp>
      <p:sp>
        <p:nvSpPr>
          <p:cNvPr id="3" name="Table Placeholder 2"/>
          <p:cNvSpPr>
            <a:spLocks noGrp="1"/>
          </p:cNvSpPr>
          <p:nvPr>
            <p:ph type="tbl" idx="1"/>
          </p:nvPr>
        </p:nvSpPr>
        <p:spPr>
          <a:xfrm>
            <a:off x="1219200" y="2362200"/>
            <a:ext cx="10668000" cy="3733800"/>
          </a:xfrm>
        </p:spPr>
        <p:txBody>
          <a:bodyPr/>
          <a:lstStyle/>
          <a:p>
            <a:endParaRPr lang="en-US"/>
          </a:p>
        </p:txBody>
      </p:sp>
      <p:sp>
        <p:nvSpPr>
          <p:cNvPr id="4" name="Date Placeholder 3"/>
          <p:cNvSpPr>
            <a:spLocks noGrp="1"/>
          </p:cNvSpPr>
          <p:nvPr>
            <p:ph type="dt" sz="half" idx="10"/>
          </p:nvPr>
        </p:nvSpPr>
        <p:spPr>
          <a:xfrm>
            <a:off x="9347200" y="6553200"/>
            <a:ext cx="2540000" cy="304800"/>
          </a:xfrm>
        </p:spPr>
        <p:txBody>
          <a:bodyPr/>
          <a:lstStyle>
            <a:lvl1pPr>
              <a:defRPr/>
            </a:lvl1pPr>
          </a:lstStyle>
          <a:p>
            <a:endParaRPr lang="en-US" altLang="en-US"/>
          </a:p>
        </p:txBody>
      </p:sp>
      <p:sp>
        <p:nvSpPr>
          <p:cNvPr id="5" name="Footer Placeholder 4"/>
          <p:cNvSpPr>
            <a:spLocks noGrp="1"/>
          </p:cNvSpPr>
          <p:nvPr>
            <p:ph type="ftr" sz="quarter" idx="11"/>
          </p:nvPr>
        </p:nvSpPr>
        <p:spPr>
          <a:xfrm>
            <a:off x="3915833" y="6529388"/>
            <a:ext cx="3860800" cy="3048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112184" y="6343650"/>
            <a:ext cx="783167" cy="488950"/>
          </a:xfrm>
        </p:spPr>
        <p:txBody>
          <a:bodyPr/>
          <a:lstStyle>
            <a:lvl1pPr>
              <a:defRPr/>
            </a:lvl1pPr>
          </a:lstStyle>
          <a:p>
            <a:fld id="{52C0D48C-6C49-46E7-A563-BDC119B1FE08}" type="slidenum">
              <a:rPr lang="en-US" altLang="en-US"/>
              <a:pPr/>
              <a:t>‹#›</a:t>
            </a:fld>
            <a:endParaRPr lang="en-US" altLang="en-US"/>
          </a:p>
        </p:txBody>
      </p:sp>
    </p:spTree>
    <p:extLst>
      <p:ext uri="{BB962C8B-B14F-4D97-AF65-F5344CB8AC3E}">
        <p14:creationId xmlns:p14="http://schemas.microsoft.com/office/powerpoint/2010/main" val="212679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BBF31-4818-41E6-9A90-13BFA3CA21B3}" type="datetimeFigureOut">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413908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6DBBF31-4818-41E6-9A90-13BFA3CA21B3}" type="datetimeFigureOut">
              <a:rPr lang="en-US" smtClean="0"/>
              <a:t>4/23/2019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A3A272F-6ED5-4FA0-9BE9-293EEC97F44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135637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DBBF31-4818-41E6-9A90-13BFA3CA21B3}" type="datetimeFigureOut">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356144607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DBBF31-4818-41E6-9A90-13BFA3CA21B3}" type="datetimeFigureOut">
              <a:rPr lang="en-US" smtClean="0"/>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279799311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DBBF31-4818-41E6-9A90-13BFA3CA21B3}" type="datetimeFigureOut">
              <a:rPr lang="en-US" smtClean="0"/>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124816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BBF31-4818-41E6-9A90-13BFA3CA21B3}" type="datetimeFigureOut">
              <a:rPr lang="en-US" smtClean="0"/>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116435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86DBBF31-4818-41E6-9A90-13BFA3CA21B3}" type="datetimeFigureOut">
              <a:rPr lang="en-US" smtClean="0"/>
              <a:t>4/23/2019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A3A272F-6ED5-4FA0-9BE9-293EEC97F44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373426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86DBBF31-4818-41E6-9A90-13BFA3CA21B3}" type="datetimeFigureOut">
              <a:rPr lang="en-US" smtClean="0"/>
              <a:t>4/23/2019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A3A272F-6ED5-4FA0-9BE9-293EEC97F44D}" type="slidenum">
              <a:rPr lang="en-US" smtClean="0"/>
              <a:t>‹#›</a:t>
            </a:fld>
            <a:endParaRPr lang="en-US"/>
          </a:p>
        </p:txBody>
      </p:sp>
    </p:spTree>
    <p:extLst>
      <p:ext uri="{BB962C8B-B14F-4D97-AF65-F5344CB8AC3E}">
        <p14:creationId xmlns:p14="http://schemas.microsoft.com/office/powerpoint/2010/main" val="3795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6DBBF31-4818-41E6-9A90-13BFA3CA21B3}" type="datetimeFigureOut">
              <a:rPr lang="en-US" smtClean="0"/>
              <a:t>4/23/2019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A3A272F-6ED5-4FA0-9BE9-293EEC97F44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5807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Data Normalization</a:t>
            </a:r>
            <a:endParaRPr lang="en-US" dirty="0"/>
          </a:p>
        </p:txBody>
      </p:sp>
      <p:sp>
        <p:nvSpPr>
          <p:cNvPr id="3" name="Subtitle 2"/>
          <p:cNvSpPr>
            <a:spLocks noGrp="1"/>
          </p:cNvSpPr>
          <p:nvPr>
            <p:ph type="subTitle" idx="1"/>
          </p:nvPr>
        </p:nvSpPr>
        <p:spPr/>
        <p:txBody>
          <a:bodyPr/>
          <a:lstStyle/>
          <a:p>
            <a:r>
              <a:rPr lang="en-US" dirty="0"/>
              <a:t>Functional Dependencies</a:t>
            </a:r>
          </a:p>
        </p:txBody>
      </p:sp>
    </p:spTree>
    <p:extLst>
      <p:ext uri="{BB962C8B-B14F-4D97-AF65-F5344CB8AC3E}">
        <p14:creationId xmlns:p14="http://schemas.microsoft.com/office/powerpoint/2010/main" val="502841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736424A-3EDD-4917-A317-4DA8B99B237C}" type="slidenum">
              <a:rPr lang="en-US" altLang="en-US"/>
              <a:pPr/>
              <a:t>10</a:t>
            </a:fld>
            <a:endParaRPr lang="en-US" altLang="en-US"/>
          </a:p>
        </p:txBody>
      </p:sp>
      <p:sp>
        <p:nvSpPr>
          <p:cNvPr id="5" name="Footer Placeholder 4"/>
          <p:cNvSpPr>
            <a:spLocks noGrp="1"/>
          </p:cNvSpPr>
          <p:nvPr>
            <p:ph type="ftr" sz="quarter" idx="11"/>
          </p:nvPr>
        </p:nvSpPr>
        <p:spPr/>
        <p:txBody>
          <a:bodyPr/>
          <a:lstStyle/>
          <a:p>
            <a:r>
              <a:rPr lang="en-US" altLang="en-US"/>
              <a:t>© Prentice Hall, 2002</a:t>
            </a:r>
          </a:p>
        </p:txBody>
      </p:sp>
      <p:sp>
        <p:nvSpPr>
          <p:cNvPr id="26626" name="Rectangle 2"/>
          <p:cNvSpPr>
            <a:spLocks noGrp="1" noChangeArrowheads="1"/>
          </p:cNvSpPr>
          <p:nvPr>
            <p:ph type="title"/>
          </p:nvPr>
        </p:nvSpPr>
        <p:spPr>
          <a:xfrm>
            <a:off x="1392382" y="333530"/>
            <a:ext cx="7772400" cy="820738"/>
          </a:xfrm>
        </p:spPr>
        <p:txBody>
          <a:bodyPr/>
          <a:lstStyle/>
          <a:p>
            <a:r>
              <a:rPr lang="en-US" altLang="en-US" sz="3600" dirty="0"/>
              <a:t>Functional Dependencies and Keys</a:t>
            </a:r>
          </a:p>
        </p:txBody>
      </p:sp>
      <p:sp>
        <p:nvSpPr>
          <p:cNvPr id="26627" name="Rectangle 3"/>
          <p:cNvSpPr>
            <a:spLocks noGrp="1" noChangeArrowheads="1"/>
          </p:cNvSpPr>
          <p:nvPr>
            <p:ph type="body" idx="1"/>
          </p:nvPr>
        </p:nvSpPr>
        <p:spPr>
          <a:xfrm>
            <a:off x="1392382" y="1239981"/>
            <a:ext cx="9164782" cy="4994563"/>
          </a:xfrm>
        </p:spPr>
        <p:txBody>
          <a:bodyPr>
            <a:noAutofit/>
          </a:bodyPr>
          <a:lstStyle/>
          <a:p>
            <a:pPr>
              <a:lnSpc>
                <a:spcPct val="90000"/>
              </a:lnSpc>
            </a:pPr>
            <a:r>
              <a:rPr lang="en-US" altLang="en-US" sz="2800" dirty="0"/>
              <a:t>Functional Dependency: The value of one attribute (the </a:t>
            </a:r>
            <a:r>
              <a:rPr lang="en-US" altLang="en-US" sz="2800" b="1" i="1" dirty="0">
                <a:solidFill>
                  <a:schemeClr val="tx2"/>
                </a:solidFill>
              </a:rPr>
              <a:t>determinant</a:t>
            </a:r>
            <a:r>
              <a:rPr lang="en-US" altLang="en-US" sz="2800" dirty="0"/>
              <a:t>) determines the value of another attribute</a:t>
            </a:r>
          </a:p>
          <a:p>
            <a:pPr>
              <a:lnSpc>
                <a:spcPct val="90000"/>
              </a:lnSpc>
            </a:pPr>
            <a:r>
              <a:rPr lang="en-US" altLang="en-US" sz="2800" dirty="0"/>
              <a:t>Candidate Key:</a:t>
            </a:r>
          </a:p>
          <a:p>
            <a:pPr lvl="1">
              <a:lnSpc>
                <a:spcPct val="90000"/>
              </a:lnSpc>
            </a:pPr>
            <a:r>
              <a:rPr lang="en-US" altLang="en-US" sz="2800" dirty="0"/>
              <a:t>A unique identifier. One of the candidate keys will become the primary key</a:t>
            </a:r>
          </a:p>
          <a:p>
            <a:pPr lvl="2">
              <a:lnSpc>
                <a:spcPct val="90000"/>
              </a:lnSpc>
            </a:pPr>
            <a:r>
              <a:rPr lang="en-US" altLang="en-US" sz="2800" dirty="0"/>
              <a:t>E.g. perhaps there is both credit card number and SS# in a table…in this case both are candidate keys</a:t>
            </a:r>
          </a:p>
          <a:p>
            <a:pPr lvl="1">
              <a:lnSpc>
                <a:spcPct val="90000"/>
              </a:lnSpc>
            </a:pPr>
            <a:r>
              <a:rPr lang="en-US" altLang="en-US" sz="2800" dirty="0"/>
              <a:t>Each non-key field is functionally dependent on every candidate key</a:t>
            </a:r>
          </a:p>
        </p:txBody>
      </p:sp>
    </p:spTree>
    <p:extLst>
      <p:ext uri="{BB962C8B-B14F-4D97-AF65-F5344CB8AC3E}">
        <p14:creationId xmlns:p14="http://schemas.microsoft.com/office/powerpoint/2010/main" val="696801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12" dur="5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chemeClr val="accent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17" dur="5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chemeClr val="accent1"/>
                                      </p:to>
                                    </p:animClr>
                                  </p:subTnLst>
                                </p:cTn>
                              </p:par>
                              <p:par>
                                <p:cTn id="18" presetID="5" presetClass="entr" presetSubtype="10" fill="hold" grpId="0" nodeType="with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checkerboard(across)">
                                      <p:cBhvr>
                                        <p:cTn id="20" dur="5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chemeClr val="accent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Effect transition="in" filter="checkerboard(across)">
                                      <p:cBhvr>
                                        <p:cTn id="25" dur="500"/>
                                        <p:tgtEl>
                                          <p:spTgt spid="26627">
                                            <p:txEl>
                                              <p:pRg st="4" end="4"/>
                                            </p:txEl>
                                          </p:spTgt>
                                        </p:tgtEl>
                                      </p:cBhvr>
                                    </p:animEffect>
                                  </p:childTnLst>
                                  <p:subTnLst>
                                    <p:animClr clrSpc="rgb" dir="cw">
                                      <p:cBhvr override="childStyle">
                                        <p:cTn dur="1" fill="hold" display="0" masterRel="nextClick" afterEffect="1"/>
                                        <p:tgtEl>
                                          <p:spTgt spid="26627">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fld id="{98CA7282-5CAC-4640-9184-674756055356}" type="slidenum">
              <a:rPr lang="en-US" altLang="en-US"/>
              <a:pPr/>
              <a:t>11</a:t>
            </a:fld>
            <a:endParaRPr lang="en-US" altLang="en-US"/>
          </a:p>
        </p:txBody>
      </p:sp>
      <p:sp>
        <p:nvSpPr>
          <p:cNvPr id="5" name="Footer Placeholder 2"/>
          <p:cNvSpPr>
            <a:spLocks noGrp="1"/>
          </p:cNvSpPr>
          <p:nvPr>
            <p:ph type="ftr" sz="quarter" idx="11"/>
          </p:nvPr>
        </p:nvSpPr>
        <p:spPr/>
        <p:txBody>
          <a:bodyPr/>
          <a:lstStyle/>
          <a:p>
            <a:r>
              <a:rPr lang="en-US" altLang="en-US"/>
              <a:t>© Prentice Hall, 2002</a:t>
            </a:r>
          </a:p>
        </p:txBody>
      </p:sp>
      <p:pic>
        <p:nvPicPr>
          <p:cNvPr id="66562" name="Picture 1026" descr="D:\McFadden Slides\slide files 6\06_22.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0"/>
            <a:ext cx="57150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3" name="Text Box 1027"/>
          <p:cNvSpPr txBox="1">
            <a:spLocks noChangeArrowheads="1"/>
          </p:cNvSpPr>
          <p:nvPr/>
        </p:nvSpPr>
        <p:spPr bwMode="auto">
          <a:xfrm>
            <a:off x="1828801" y="838201"/>
            <a:ext cx="25304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a:latin typeface="Arial" panose="020B0604020202020204" pitchFamily="34" charset="0"/>
              </a:rPr>
              <a:t>5.22 -Steps in normalization</a:t>
            </a:r>
          </a:p>
        </p:txBody>
      </p:sp>
    </p:spTree>
    <p:extLst>
      <p:ext uri="{BB962C8B-B14F-4D97-AF65-F5344CB8AC3E}">
        <p14:creationId xmlns:p14="http://schemas.microsoft.com/office/powerpoint/2010/main" val="1525565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CA" altLang="en-US" sz="4000" b="1" dirty="0">
                <a:latin typeface="Arial" panose="020B0604020202020204" pitchFamily="34" charset="0"/>
              </a:rPr>
              <a:t>Functional Dependencies</a:t>
            </a:r>
            <a:endParaRPr lang="en-US" altLang="en-US" sz="4000" b="1" dirty="0">
              <a:latin typeface="Arial" panose="020B0604020202020204" pitchFamily="34" charset="0"/>
            </a:endParaRPr>
          </a:p>
        </p:txBody>
      </p:sp>
      <p:sp>
        <p:nvSpPr>
          <p:cNvPr id="6"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7"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D87B94-D2AA-472B-A22D-6FC902B3BBA9}" type="slidenum">
              <a:rPr lang="en-US" altLang="en-US" sz="1200">
                <a:solidFill>
                  <a:srgbClr val="898989"/>
                </a:solidFill>
              </a:rPr>
              <a:pPr/>
              <a:t>12</a:t>
            </a:fld>
            <a:endParaRPr lang="en-US" altLang="en-US" sz="1200">
              <a:solidFill>
                <a:srgbClr val="898989"/>
              </a:solidFill>
            </a:endParaRPr>
          </a:p>
        </p:txBody>
      </p:sp>
      <p:sp>
        <p:nvSpPr>
          <p:cNvPr id="6149" name="Text Box 3"/>
          <p:cNvSpPr txBox="1">
            <a:spLocks noChangeArrowheads="1"/>
          </p:cNvSpPr>
          <p:nvPr/>
        </p:nvSpPr>
        <p:spPr bwMode="auto">
          <a:xfrm>
            <a:off x="1251678" y="1181754"/>
            <a:ext cx="951330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669925">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CA" altLang="en-US" b="1" dirty="0">
                <a:latin typeface="Arial" panose="020B0604020202020204" pitchFamily="34" charset="0"/>
              </a:rPr>
              <a:t>Functional Dependencies</a:t>
            </a:r>
          </a:p>
          <a:p>
            <a:r>
              <a:rPr lang="en-CA" altLang="en-US" dirty="0">
                <a:latin typeface="Arial" panose="020B0604020202020204" pitchFamily="34" charset="0"/>
              </a:rPr>
              <a:t>We say an attribute, B, has a </a:t>
            </a:r>
            <a:r>
              <a:rPr lang="en-CA" altLang="en-US" i="1" dirty="0">
                <a:latin typeface="Arial" panose="020B0604020202020204" pitchFamily="34" charset="0"/>
              </a:rPr>
              <a:t>functional dependency</a:t>
            </a:r>
            <a:r>
              <a:rPr lang="en-CA" altLang="en-US" dirty="0">
                <a:latin typeface="Arial" panose="020B0604020202020204" pitchFamily="34" charset="0"/>
              </a:rPr>
              <a:t> on another attribute, A, if for any two records, which have</a:t>
            </a:r>
          </a:p>
          <a:p>
            <a:r>
              <a:rPr lang="en-CA" altLang="en-US" dirty="0">
                <a:latin typeface="Arial" panose="020B0604020202020204" pitchFamily="34" charset="0"/>
              </a:rPr>
              <a:t>the same value for A, then the values for B in these two records must be the same. We illustrate this as:</a:t>
            </a:r>
          </a:p>
          <a:p>
            <a:pPr lvl="1"/>
            <a:r>
              <a:rPr lang="en-CA" altLang="en-US" dirty="0">
                <a:latin typeface="Arial" panose="020B0604020202020204" pitchFamily="34" charset="0"/>
              </a:rPr>
              <a:t>A </a:t>
            </a:r>
            <a:r>
              <a:rPr lang="en-CA" altLang="en-US" noProof="1">
                <a:latin typeface="Arial" panose="020B0604020202020204" pitchFamily="34" charset="0"/>
                <a:sym typeface="Wingdings" panose="05000000000000000000" pitchFamily="2" charset="2"/>
              </a:rPr>
              <a:t></a:t>
            </a:r>
            <a:r>
              <a:rPr lang="en-CA" altLang="en-US" dirty="0">
                <a:latin typeface="Arial" panose="020B0604020202020204" pitchFamily="34" charset="0"/>
              </a:rPr>
              <a:t> B</a:t>
            </a:r>
          </a:p>
        </p:txBody>
      </p:sp>
      <p:sp>
        <p:nvSpPr>
          <p:cNvPr id="6150" name="Text Box 4"/>
          <p:cNvSpPr txBox="1">
            <a:spLocks noChangeArrowheads="1"/>
          </p:cNvSpPr>
          <p:nvPr/>
        </p:nvSpPr>
        <p:spPr bwMode="auto">
          <a:xfrm>
            <a:off x="1251677" y="3678695"/>
            <a:ext cx="951330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b="1" dirty="0"/>
              <a:t>Example</a:t>
            </a:r>
            <a:r>
              <a:rPr lang="en-CA" altLang="en-US" dirty="0"/>
              <a:t>: Suppose we keep track of employee email addresses, and we only track one email address for each employee. Suppose each employee is identified by their unique employee number. We say there is a functional dependency of email address on employee number:</a:t>
            </a:r>
          </a:p>
          <a:p>
            <a:endParaRPr lang="en-CA" altLang="en-US" dirty="0"/>
          </a:p>
          <a:p>
            <a:pPr lvl="2"/>
            <a:r>
              <a:rPr lang="en-CA" altLang="en-US" dirty="0"/>
              <a:t>employee number </a:t>
            </a:r>
            <a:r>
              <a:rPr lang="en-CA" altLang="en-US" noProof="1"/>
              <a:t> </a:t>
            </a:r>
            <a:r>
              <a:rPr lang="en-CA" altLang="en-US" noProof="1">
                <a:sym typeface="Wingdings" panose="05000000000000000000" pitchFamily="2" charset="2"/>
              </a:rPr>
              <a:t></a:t>
            </a:r>
            <a:r>
              <a:rPr lang="en-CA" altLang="en-US" noProof="1"/>
              <a:t> </a:t>
            </a:r>
            <a:r>
              <a:rPr lang="en-CA" altLang="en-US" dirty="0"/>
              <a:t>email address </a:t>
            </a:r>
            <a:endParaRPr lang="en-US" altLang="en-US" dirty="0"/>
          </a:p>
        </p:txBody>
      </p:sp>
    </p:spTree>
    <p:extLst>
      <p:ext uri="{BB962C8B-B14F-4D97-AF65-F5344CB8AC3E}">
        <p14:creationId xmlns:p14="http://schemas.microsoft.com/office/powerpoint/2010/main" val="1201229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CA" altLang="en-US" sz="4000" b="1" dirty="0">
                <a:latin typeface="Arial" panose="020B0604020202020204" pitchFamily="34" charset="0"/>
              </a:rPr>
              <a:t>Functional Dependencies</a:t>
            </a:r>
            <a:endParaRPr lang="en-US" altLang="en-US" sz="4000" b="1" dirty="0">
              <a:latin typeface="Arial" panose="020B0604020202020204" pitchFamily="34" charset="0"/>
            </a:endParaRPr>
          </a:p>
        </p:txBody>
      </p:sp>
      <p:sp>
        <p:nvSpPr>
          <p:cNvPr id="229"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30"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0082CD0-5CE2-4C63-9CDD-8C9CE338E75E}" type="slidenum">
              <a:rPr lang="en-US" altLang="en-US" sz="1200">
                <a:solidFill>
                  <a:srgbClr val="898989"/>
                </a:solidFill>
              </a:rPr>
              <a:pPr/>
              <a:t>13</a:t>
            </a:fld>
            <a:endParaRPr lang="en-US" altLang="en-US" sz="1200">
              <a:solidFill>
                <a:srgbClr val="898989"/>
              </a:solidFill>
            </a:endParaRPr>
          </a:p>
        </p:txBody>
      </p:sp>
      <p:sp>
        <p:nvSpPr>
          <p:cNvPr id="7173" name="Rectangle 296"/>
          <p:cNvSpPr>
            <a:spLocks noChangeArrowheads="1"/>
          </p:cNvSpPr>
          <p:nvPr/>
        </p:nvSpPr>
        <p:spPr bwMode="auto">
          <a:xfrm>
            <a:off x="8145463" y="1371601"/>
            <a:ext cx="11112"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4" name="Rectangle 313"/>
          <p:cNvSpPr>
            <a:spLocks noChangeArrowheads="1"/>
          </p:cNvSpPr>
          <p:nvPr/>
        </p:nvSpPr>
        <p:spPr bwMode="auto">
          <a:xfrm>
            <a:off x="8145463" y="1382714"/>
            <a:ext cx="11112" cy="312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5" name="Rectangle 350"/>
          <p:cNvSpPr>
            <a:spLocks noChangeArrowheads="1"/>
          </p:cNvSpPr>
          <p:nvPr/>
        </p:nvSpPr>
        <p:spPr bwMode="auto">
          <a:xfrm>
            <a:off x="8145463" y="1706564"/>
            <a:ext cx="11112" cy="312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6" name="Rectangle 373"/>
          <p:cNvSpPr>
            <a:spLocks noChangeArrowheads="1"/>
          </p:cNvSpPr>
          <p:nvPr/>
        </p:nvSpPr>
        <p:spPr bwMode="auto">
          <a:xfrm>
            <a:off x="8145463" y="2995613"/>
            <a:ext cx="11112" cy="111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7" name="Rectangle 387"/>
          <p:cNvSpPr>
            <a:spLocks noChangeArrowheads="1"/>
          </p:cNvSpPr>
          <p:nvPr/>
        </p:nvSpPr>
        <p:spPr bwMode="auto">
          <a:xfrm>
            <a:off x="8145463" y="2030414"/>
            <a:ext cx="11112" cy="312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8" name="Rectangle 424"/>
          <p:cNvSpPr>
            <a:spLocks noChangeArrowheads="1"/>
          </p:cNvSpPr>
          <p:nvPr/>
        </p:nvSpPr>
        <p:spPr bwMode="auto">
          <a:xfrm>
            <a:off x="8145463" y="2347914"/>
            <a:ext cx="11112" cy="312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9" name="Rectangle 447"/>
          <p:cNvSpPr>
            <a:spLocks noChangeArrowheads="1"/>
          </p:cNvSpPr>
          <p:nvPr/>
        </p:nvSpPr>
        <p:spPr bwMode="auto">
          <a:xfrm>
            <a:off x="8145463" y="2660651"/>
            <a:ext cx="11112" cy="11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80" name="Rectangle 461"/>
          <p:cNvSpPr>
            <a:spLocks noChangeArrowheads="1"/>
          </p:cNvSpPr>
          <p:nvPr/>
        </p:nvSpPr>
        <p:spPr bwMode="auto">
          <a:xfrm>
            <a:off x="8145463" y="2671764"/>
            <a:ext cx="11112" cy="31273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81" name="Rectangle 485"/>
          <p:cNvSpPr>
            <a:spLocks noChangeArrowheads="1"/>
          </p:cNvSpPr>
          <p:nvPr/>
        </p:nvSpPr>
        <p:spPr bwMode="auto">
          <a:xfrm>
            <a:off x="8145463" y="2979738"/>
            <a:ext cx="11112" cy="111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82" name="Rectangle 517"/>
          <p:cNvSpPr>
            <a:spLocks noChangeArrowheads="1"/>
          </p:cNvSpPr>
          <p:nvPr/>
        </p:nvSpPr>
        <p:spPr bwMode="auto">
          <a:xfrm>
            <a:off x="8145463" y="2990850"/>
            <a:ext cx="11112" cy="3127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nvGrpSpPr>
          <p:cNvPr id="7183" name="Group 534"/>
          <p:cNvGrpSpPr>
            <a:grpSpLocks/>
          </p:cNvGrpSpPr>
          <p:nvPr/>
        </p:nvGrpSpPr>
        <p:grpSpPr bwMode="auto">
          <a:xfrm>
            <a:off x="2133600" y="1329388"/>
            <a:ext cx="7620000" cy="1947863"/>
            <a:chOff x="249" y="864"/>
            <a:chExt cx="5236" cy="1227"/>
          </a:xfrm>
        </p:grpSpPr>
        <p:sp>
          <p:nvSpPr>
            <p:cNvPr id="7186" name="Rectangle 269"/>
            <p:cNvSpPr>
              <a:spLocks noChangeArrowheads="1"/>
            </p:cNvSpPr>
            <p:nvPr/>
          </p:nvSpPr>
          <p:spPr bwMode="auto">
            <a:xfrm>
              <a:off x="256" y="871"/>
              <a:ext cx="1201" cy="19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87" name="Rectangle 270"/>
            <p:cNvSpPr>
              <a:spLocks noChangeArrowheads="1"/>
            </p:cNvSpPr>
            <p:nvPr/>
          </p:nvSpPr>
          <p:spPr bwMode="auto">
            <a:xfrm>
              <a:off x="552" y="874"/>
              <a:ext cx="76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b="1" u="sng">
                  <a:solidFill>
                    <a:srgbClr val="010000"/>
                  </a:solidFill>
                </a:rPr>
                <a:t>EmpNum</a:t>
              </a:r>
              <a:endParaRPr lang="en-US" altLang="en-US" u="sng"/>
            </a:p>
          </p:txBody>
        </p:sp>
        <p:sp>
          <p:nvSpPr>
            <p:cNvPr id="7188" name="Rectangle 272"/>
            <p:cNvSpPr>
              <a:spLocks noChangeArrowheads="1"/>
            </p:cNvSpPr>
            <p:nvPr/>
          </p:nvSpPr>
          <p:spPr bwMode="auto">
            <a:xfrm>
              <a:off x="1464" y="871"/>
              <a:ext cx="1301" cy="19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89" name="Rectangle 273"/>
            <p:cNvSpPr>
              <a:spLocks noChangeArrowheads="1"/>
            </p:cNvSpPr>
            <p:nvPr/>
          </p:nvSpPr>
          <p:spPr bwMode="auto">
            <a:xfrm>
              <a:off x="1760" y="874"/>
              <a:ext cx="85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b="1">
                  <a:solidFill>
                    <a:srgbClr val="010000"/>
                  </a:solidFill>
                </a:rPr>
                <a:t>EmpEmail</a:t>
              </a:r>
              <a:endParaRPr lang="en-US" altLang="en-US"/>
            </a:p>
          </p:txBody>
        </p:sp>
        <p:sp>
          <p:nvSpPr>
            <p:cNvPr id="7190" name="Rectangle 274"/>
            <p:cNvSpPr>
              <a:spLocks noChangeArrowheads="1"/>
            </p:cNvSpPr>
            <p:nvPr/>
          </p:nvSpPr>
          <p:spPr bwMode="auto">
            <a:xfrm>
              <a:off x="2772" y="871"/>
              <a:ext cx="1399" cy="19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91" name="Rectangle 275"/>
            <p:cNvSpPr>
              <a:spLocks noChangeArrowheads="1"/>
            </p:cNvSpPr>
            <p:nvPr/>
          </p:nvSpPr>
          <p:spPr bwMode="auto">
            <a:xfrm>
              <a:off x="3095" y="874"/>
              <a:ext cx="92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b="1">
                  <a:solidFill>
                    <a:srgbClr val="010000"/>
                  </a:solidFill>
                </a:rPr>
                <a:t>EmpFname</a:t>
              </a:r>
              <a:endParaRPr lang="en-US" altLang="en-US"/>
            </a:p>
          </p:txBody>
        </p:sp>
        <p:sp>
          <p:nvSpPr>
            <p:cNvPr id="7192" name="Rectangle 276"/>
            <p:cNvSpPr>
              <a:spLocks noChangeArrowheads="1"/>
            </p:cNvSpPr>
            <p:nvPr/>
          </p:nvSpPr>
          <p:spPr bwMode="auto">
            <a:xfrm>
              <a:off x="4178" y="871"/>
              <a:ext cx="1300" cy="19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93" name="Rectangle 277"/>
            <p:cNvSpPr>
              <a:spLocks noChangeArrowheads="1"/>
            </p:cNvSpPr>
            <p:nvPr/>
          </p:nvSpPr>
          <p:spPr bwMode="auto">
            <a:xfrm>
              <a:off x="4447" y="874"/>
              <a:ext cx="93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b="1">
                  <a:solidFill>
                    <a:srgbClr val="010000"/>
                  </a:solidFill>
                </a:rPr>
                <a:t>EmpLname</a:t>
              </a:r>
              <a:endParaRPr lang="en-US" altLang="en-US"/>
            </a:p>
          </p:txBody>
        </p:sp>
        <p:sp>
          <p:nvSpPr>
            <p:cNvPr id="7194" name="Rectangle 278"/>
            <p:cNvSpPr>
              <a:spLocks noChangeArrowheads="1"/>
            </p:cNvSpPr>
            <p:nvPr/>
          </p:nvSpPr>
          <p:spPr bwMode="auto">
            <a:xfrm>
              <a:off x="249" y="864"/>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95" name="Line 279"/>
            <p:cNvSpPr>
              <a:spLocks noChangeShapeType="1"/>
            </p:cNvSpPr>
            <p:nvPr/>
          </p:nvSpPr>
          <p:spPr bwMode="auto">
            <a:xfrm>
              <a:off x="249"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6" name="Line 280"/>
            <p:cNvSpPr>
              <a:spLocks noChangeShapeType="1"/>
            </p:cNvSpPr>
            <p:nvPr/>
          </p:nvSpPr>
          <p:spPr bwMode="auto">
            <a:xfrm>
              <a:off x="249"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Rectangle 281"/>
            <p:cNvSpPr>
              <a:spLocks noChangeArrowheads="1"/>
            </p:cNvSpPr>
            <p:nvPr/>
          </p:nvSpPr>
          <p:spPr bwMode="auto">
            <a:xfrm>
              <a:off x="249" y="864"/>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98" name="Line 282"/>
            <p:cNvSpPr>
              <a:spLocks noChangeShapeType="1"/>
            </p:cNvSpPr>
            <p:nvPr/>
          </p:nvSpPr>
          <p:spPr bwMode="auto">
            <a:xfrm>
              <a:off x="249"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Line 283"/>
            <p:cNvSpPr>
              <a:spLocks noChangeShapeType="1"/>
            </p:cNvSpPr>
            <p:nvPr/>
          </p:nvSpPr>
          <p:spPr bwMode="auto">
            <a:xfrm>
              <a:off x="249"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Rectangle 284"/>
            <p:cNvSpPr>
              <a:spLocks noChangeArrowheads="1"/>
            </p:cNvSpPr>
            <p:nvPr/>
          </p:nvSpPr>
          <p:spPr bwMode="auto">
            <a:xfrm>
              <a:off x="256" y="864"/>
              <a:ext cx="12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01" name="Line 285"/>
            <p:cNvSpPr>
              <a:spLocks noChangeShapeType="1"/>
            </p:cNvSpPr>
            <p:nvPr/>
          </p:nvSpPr>
          <p:spPr bwMode="auto">
            <a:xfrm>
              <a:off x="256" y="864"/>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2" name="Rectangle 286"/>
            <p:cNvSpPr>
              <a:spLocks noChangeArrowheads="1"/>
            </p:cNvSpPr>
            <p:nvPr/>
          </p:nvSpPr>
          <p:spPr bwMode="auto">
            <a:xfrm>
              <a:off x="1457" y="864"/>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03" name="Line 287"/>
            <p:cNvSpPr>
              <a:spLocks noChangeShapeType="1"/>
            </p:cNvSpPr>
            <p:nvPr/>
          </p:nvSpPr>
          <p:spPr bwMode="auto">
            <a:xfrm>
              <a:off x="1457"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4" name="Line 288"/>
            <p:cNvSpPr>
              <a:spLocks noChangeShapeType="1"/>
            </p:cNvSpPr>
            <p:nvPr/>
          </p:nvSpPr>
          <p:spPr bwMode="auto">
            <a:xfrm>
              <a:off x="1457"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5" name="Rectangle 289"/>
            <p:cNvSpPr>
              <a:spLocks noChangeArrowheads="1"/>
            </p:cNvSpPr>
            <p:nvPr/>
          </p:nvSpPr>
          <p:spPr bwMode="auto">
            <a:xfrm>
              <a:off x="1464" y="864"/>
              <a:ext cx="13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06" name="Line 290"/>
            <p:cNvSpPr>
              <a:spLocks noChangeShapeType="1"/>
            </p:cNvSpPr>
            <p:nvPr/>
          </p:nvSpPr>
          <p:spPr bwMode="auto">
            <a:xfrm>
              <a:off x="1464" y="864"/>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7" name="Line 292"/>
            <p:cNvSpPr>
              <a:spLocks noChangeShapeType="1"/>
            </p:cNvSpPr>
            <p:nvPr/>
          </p:nvSpPr>
          <p:spPr bwMode="auto">
            <a:xfrm>
              <a:off x="2765"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293"/>
            <p:cNvSpPr>
              <a:spLocks noChangeShapeType="1"/>
            </p:cNvSpPr>
            <p:nvPr/>
          </p:nvSpPr>
          <p:spPr bwMode="auto">
            <a:xfrm>
              <a:off x="2765"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9" name="Rectangle 294"/>
            <p:cNvSpPr>
              <a:spLocks noChangeArrowheads="1"/>
            </p:cNvSpPr>
            <p:nvPr/>
          </p:nvSpPr>
          <p:spPr bwMode="auto">
            <a:xfrm>
              <a:off x="2772" y="864"/>
              <a:ext cx="139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10" name="Line 295"/>
            <p:cNvSpPr>
              <a:spLocks noChangeShapeType="1"/>
            </p:cNvSpPr>
            <p:nvPr/>
          </p:nvSpPr>
          <p:spPr bwMode="auto">
            <a:xfrm>
              <a:off x="2772" y="864"/>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297"/>
            <p:cNvSpPr>
              <a:spLocks noChangeShapeType="1"/>
            </p:cNvSpPr>
            <p:nvPr/>
          </p:nvSpPr>
          <p:spPr bwMode="auto">
            <a:xfrm>
              <a:off x="4171"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Line 298"/>
            <p:cNvSpPr>
              <a:spLocks noChangeShapeType="1"/>
            </p:cNvSpPr>
            <p:nvPr/>
          </p:nvSpPr>
          <p:spPr bwMode="auto">
            <a:xfrm>
              <a:off x="4171"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Rectangle 299"/>
            <p:cNvSpPr>
              <a:spLocks noChangeArrowheads="1"/>
            </p:cNvSpPr>
            <p:nvPr/>
          </p:nvSpPr>
          <p:spPr bwMode="auto">
            <a:xfrm>
              <a:off x="4178" y="864"/>
              <a:ext cx="130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14" name="Line 300"/>
            <p:cNvSpPr>
              <a:spLocks noChangeShapeType="1"/>
            </p:cNvSpPr>
            <p:nvPr/>
          </p:nvSpPr>
          <p:spPr bwMode="auto">
            <a:xfrm>
              <a:off x="4178" y="864"/>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5" name="Rectangle 301"/>
            <p:cNvSpPr>
              <a:spLocks noChangeArrowheads="1"/>
            </p:cNvSpPr>
            <p:nvPr/>
          </p:nvSpPr>
          <p:spPr bwMode="auto">
            <a:xfrm>
              <a:off x="5478" y="864"/>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16" name="Line 302"/>
            <p:cNvSpPr>
              <a:spLocks noChangeShapeType="1"/>
            </p:cNvSpPr>
            <p:nvPr/>
          </p:nvSpPr>
          <p:spPr bwMode="auto">
            <a:xfrm>
              <a:off x="5478"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7" name="Line 303"/>
            <p:cNvSpPr>
              <a:spLocks noChangeShapeType="1"/>
            </p:cNvSpPr>
            <p:nvPr/>
          </p:nvSpPr>
          <p:spPr bwMode="auto">
            <a:xfrm>
              <a:off x="5478"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8" name="Rectangle 304"/>
            <p:cNvSpPr>
              <a:spLocks noChangeArrowheads="1"/>
            </p:cNvSpPr>
            <p:nvPr/>
          </p:nvSpPr>
          <p:spPr bwMode="auto">
            <a:xfrm>
              <a:off x="5478" y="864"/>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19" name="Line 305"/>
            <p:cNvSpPr>
              <a:spLocks noChangeShapeType="1"/>
            </p:cNvSpPr>
            <p:nvPr/>
          </p:nvSpPr>
          <p:spPr bwMode="auto">
            <a:xfrm>
              <a:off x="5478" y="864"/>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0" name="Line 306"/>
            <p:cNvSpPr>
              <a:spLocks noChangeShapeType="1"/>
            </p:cNvSpPr>
            <p:nvPr/>
          </p:nvSpPr>
          <p:spPr bwMode="auto">
            <a:xfrm>
              <a:off x="5478" y="864"/>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1" name="Rectangle 307"/>
            <p:cNvSpPr>
              <a:spLocks noChangeArrowheads="1"/>
            </p:cNvSpPr>
            <p:nvPr/>
          </p:nvSpPr>
          <p:spPr bwMode="auto">
            <a:xfrm>
              <a:off x="249" y="871"/>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22" name="Line 308"/>
            <p:cNvSpPr>
              <a:spLocks noChangeShapeType="1"/>
            </p:cNvSpPr>
            <p:nvPr/>
          </p:nvSpPr>
          <p:spPr bwMode="auto">
            <a:xfrm>
              <a:off x="249" y="871"/>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3" name="Rectangle 309"/>
            <p:cNvSpPr>
              <a:spLocks noChangeArrowheads="1"/>
            </p:cNvSpPr>
            <p:nvPr/>
          </p:nvSpPr>
          <p:spPr bwMode="auto">
            <a:xfrm>
              <a:off x="1457" y="871"/>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24" name="Line 310"/>
            <p:cNvSpPr>
              <a:spLocks noChangeShapeType="1"/>
            </p:cNvSpPr>
            <p:nvPr/>
          </p:nvSpPr>
          <p:spPr bwMode="auto">
            <a:xfrm>
              <a:off x="1457" y="871"/>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5" name="Line 312"/>
            <p:cNvSpPr>
              <a:spLocks noChangeShapeType="1"/>
            </p:cNvSpPr>
            <p:nvPr/>
          </p:nvSpPr>
          <p:spPr bwMode="auto">
            <a:xfrm>
              <a:off x="2765" y="871"/>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6" name="Line 314"/>
            <p:cNvSpPr>
              <a:spLocks noChangeShapeType="1"/>
            </p:cNvSpPr>
            <p:nvPr/>
          </p:nvSpPr>
          <p:spPr bwMode="auto">
            <a:xfrm>
              <a:off x="4171" y="871"/>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7" name="Rectangle 315"/>
            <p:cNvSpPr>
              <a:spLocks noChangeArrowheads="1"/>
            </p:cNvSpPr>
            <p:nvPr/>
          </p:nvSpPr>
          <p:spPr bwMode="auto">
            <a:xfrm>
              <a:off x="5478" y="871"/>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28" name="Line 316"/>
            <p:cNvSpPr>
              <a:spLocks noChangeShapeType="1"/>
            </p:cNvSpPr>
            <p:nvPr/>
          </p:nvSpPr>
          <p:spPr bwMode="auto">
            <a:xfrm>
              <a:off x="5478" y="871"/>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9" name="Rectangle 317"/>
            <p:cNvSpPr>
              <a:spLocks noChangeArrowheads="1"/>
            </p:cNvSpPr>
            <p:nvPr/>
          </p:nvSpPr>
          <p:spPr bwMode="auto">
            <a:xfrm>
              <a:off x="729" y="1078"/>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123</a:t>
              </a:r>
              <a:endParaRPr lang="en-US" altLang="en-US"/>
            </a:p>
          </p:txBody>
        </p:sp>
        <p:sp>
          <p:nvSpPr>
            <p:cNvPr id="7230" name="Rectangle 318"/>
            <p:cNvSpPr>
              <a:spLocks noChangeArrowheads="1"/>
            </p:cNvSpPr>
            <p:nvPr/>
          </p:nvSpPr>
          <p:spPr bwMode="auto">
            <a:xfrm>
              <a:off x="1536" y="1078"/>
              <a:ext cx="110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jdoe@abc.com</a:t>
              </a:r>
              <a:endParaRPr lang="en-US" altLang="en-US"/>
            </a:p>
          </p:txBody>
        </p:sp>
        <p:sp>
          <p:nvSpPr>
            <p:cNvPr id="7231" name="Rectangle 319"/>
            <p:cNvSpPr>
              <a:spLocks noChangeArrowheads="1"/>
            </p:cNvSpPr>
            <p:nvPr/>
          </p:nvSpPr>
          <p:spPr bwMode="auto">
            <a:xfrm>
              <a:off x="3309" y="1078"/>
              <a:ext cx="34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John</a:t>
              </a:r>
              <a:endParaRPr lang="en-US" altLang="en-US"/>
            </a:p>
          </p:txBody>
        </p:sp>
        <p:sp>
          <p:nvSpPr>
            <p:cNvPr id="7232" name="Rectangle 320"/>
            <p:cNvSpPr>
              <a:spLocks noChangeArrowheads="1"/>
            </p:cNvSpPr>
            <p:nvPr/>
          </p:nvSpPr>
          <p:spPr bwMode="auto">
            <a:xfrm>
              <a:off x="4681" y="1078"/>
              <a:ext cx="30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Doe</a:t>
              </a:r>
              <a:endParaRPr lang="en-US" altLang="en-US"/>
            </a:p>
          </p:txBody>
        </p:sp>
        <p:sp>
          <p:nvSpPr>
            <p:cNvPr id="7233" name="Line 322"/>
            <p:cNvSpPr>
              <a:spLocks noChangeShapeType="1"/>
            </p:cNvSpPr>
            <p:nvPr/>
          </p:nvSpPr>
          <p:spPr bwMode="auto">
            <a:xfrm>
              <a:off x="249" y="106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4" name="Line 323"/>
            <p:cNvSpPr>
              <a:spLocks noChangeShapeType="1"/>
            </p:cNvSpPr>
            <p:nvPr/>
          </p:nvSpPr>
          <p:spPr bwMode="auto">
            <a:xfrm>
              <a:off x="249" y="1068"/>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5" name="Line 325"/>
            <p:cNvSpPr>
              <a:spLocks noChangeShapeType="1"/>
            </p:cNvSpPr>
            <p:nvPr/>
          </p:nvSpPr>
          <p:spPr bwMode="auto">
            <a:xfrm>
              <a:off x="256" y="1068"/>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6" name="Line 327"/>
            <p:cNvSpPr>
              <a:spLocks noChangeShapeType="1"/>
            </p:cNvSpPr>
            <p:nvPr/>
          </p:nvSpPr>
          <p:spPr bwMode="auto">
            <a:xfrm>
              <a:off x="1457" y="106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7" name="Line 328"/>
            <p:cNvSpPr>
              <a:spLocks noChangeShapeType="1"/>
            </p:cNvSpPr>
            <p:nvPr/>
          </p:nvSpPr>
          <p:spPr bwMode="auto">
            <a:xfrm>
              <a:off x="1457" y="1068"/>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8" name="Line 330"/>
            <p:cNvSpPr>
              <a:spLocks noChangeShapeType="1"/>
            </p:cNvSpPr>
            <p:nvPr/>
          </p:nvSpPr>
          <p:spPr bwMode="auto">
            <a:xfrm>
              <a:off x="1464" y="1068"/>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39" name="Line 332"/>
            <p:cNvSpPr>
              <a:spLocks noChangeShapeType="1"/>
            </p:cNvSpPr>
            <p:nvPr/>
          </p:nvSpPr>
          <p:spPr bwMode="auto">
            <a:xfrm>
              <a:off x="2765" y="106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0" name="Line 333"/>
            <p:cNvSpPr>
              <a:spLocks noChangeShapeType="1"/>
            </p:cNvSpPr>
            <p:nvPr/>
          </p:nvSpPr>
          <p:spPr bwMode="auto">
            <a:xfrm>
              <a:off x="2765" y="1068"/>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1" name="Line 335"/>
            <p:cNvSpPr>
              <a:spLocks noChangeShapeType="1"/>
            </p:cNvSpPr>
            <p:nvPr/>
          </p:nvSpPr>
          <p:spPr bwMode="auto">
            <a:xfrm>
              <a:off x="2772" y="1068"/>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2" name="Line 337"/>
            <p:cNvSpPr>
              <a:spLocks noChangeShapeType="1"/>
            </p:cNvSpPr>
            <p:nvPr/>
          </p:nvSpPr>
          <p:spPr bwMode="auto">
            <a:xfrm>
              <a:off x="4171" y="106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3" name="Line 338"/>
            <p:cNvSpPr>
              <a:spLocks noChangeShapeType="1"/>
            </p:cNvSpPr>
            <p:nvPr/>
          </p:nvSpPr>
          <p:spPr bwMode="auto">
            <a:xfrm>
              <a:off x="4171" y="1068"/>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4" name="Line 340"/>
            <p:cNvSpPr>
              <a:spLocks noChangeShapeType="1"/>
            </p:cNvSpPr>
            <p:nvPr/>
          </p:nvSpPr>
          <p:spPr bwMode="auto">
            <a:xfrm>
              <a:off x="4178" y="1068"/>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5" name="Line 342"/>
            <p:cNvSpPr>
              <a:spLocks noChangeShapeType="1"/>
            </p:cNvSpPr>
            <p:nvPr/>
          </p:nvSpPr>
          <p:spPr bwMode="auto">
            <a:xfrm>
              <a:off x="5478" y="106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6" name="Line 343"/>
            <p:cNvSpPr>
              <a:spLocks noChangeShapeType="1"/>
            </p:cNvSpPr>
            <p:nvPr/>
          </p:nvSpPr>
          <p:spPr bwMode="auto">
            <a:xfrm>
              <a:off x="5478" y="1068"/>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7" name="Rectangle 344"/>
            <p:cNvSpPr>
              <a:spLocks noChangeArrowheads="1"/>
            </p:cNvSpPr>
            <p:nvPr/>
          </p:nvSpPr>
          <p:spPr bwMode="auto">
            <a:xfrm>
              <a:off x="249" y="1075"/>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48" name="Line 345"/>
            <p:cNvSpPr>
              <a:spLocks noChangeShapeType="1"/>
            </p:cNvSpPr>
            <p:nvPr/>
          </p:nvSpPr>
          <p:spPr bwMode="auto">
            <a:xfrm>
              <a:off x="249" y="1075"/>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49" name="Rectangle 346"/>
            <p:cNvSpPr>
              <a:spLocks noChangeArrowheads="1"/>
            </p:cNvSpPr>
            <p:nvPr/>
          </p:nvSpPr>
          <p:spPr bwMode="auto">
            <a:xfrm>
              <a:off x="1457" y="1075"/>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50" name="Line 347"/>
            <p:cNvSpPr>
              <a:spLocks noChangeShapeType="1"/>
            </p:cNvSpPr>
            <p:nvPr/>
          </p:nvSpPr>
          <p:spPr bwMode="auto">
            <a:xfrm>
              <a:off x="1457" y="1075"/>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1" name="Line 349"/>
            <p:cNvSpPr>
              <a:spLocks noChangeShapeType="1"/>
            </p:cNvSpPr>
            <p:nvPr/>
          </p:nvSpPr>
          <p:spPr bwMode="auto">
            <a:xfrm>
              <a:off x="2765" y="1075"/>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2" name="Line 351"/>
            <p:cNvSpPr>
              <a:spLocks noChangeShapeType="1"/>
            </p:cNvSpPr>
            <p:nvPr/>
          </p:nvSpPr>
          <p:spPr bwMode="auto">
            <a:xfrm>
              <a:off x="4171" y="1075"/>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3" name="Rectangle 352"/>
            <p:cNvSpPr>
              <a:spLocks noChangeArrowheads="1"/>
            </p:cNvSpPr>
            <p:nvPr/>
          </p:nvSpPr>
          <p:spPr bwMode="auto">
            <a:xfrm>
              <a:off x="5478" y="1075"/>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54" name="Line 353"/>
            <p:cNvSpPr>
              <a:spLocks noChangeShapeType="1"/>
            </p:cNvSpPr>
            <p:nvPr/>
          </p:nvSpPr>
          <p:spPr bwMode="auto">
            <a:xfrm>
              <a:off x="5478" y="1075"/>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55" name="Rectangle 354"/>
            <p:cNvSpPr>
              <a:spLocks noChangeArrowheads="1"/>
            </p:cNvSpPr>
            <p:nvPr/>
          </p:nvSpPr>
          <p:spPr bwMode="auto">
            <a:xfrm>
              <a:off x="729" y="1279"/>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456</a:t>
              </a:r>
              <a:endParaRPr lang="en-US" altLang="en-US"/>
            </a:p>
          </p:txBody>
        </p:sp>
        <p:sp>
          <p:nvSpPr>
            <p:cNvPr id="7256" name="Rectangle 355"/>
            <p:cNvSpPr>
              <a:spLocks noChangeArrowheads="1"/>
            </p:cNvSpPr>
            <p:nvPr/>
          </p:nvSpPr>
          <p:spPr bwMode="auto">
            <a:xfrm>
              <a:off x="1536" y="1279"/>
              <a:ext cx="129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psmith@abc.com</a:t>
              </a:r>
            </a:p>
          </p:txBody>
        </p:sp>
        <p:sp>
          <p:nvSpPr>
            <p:cNvPr id="7257" name="Rectangle 356"/>
            <p:cNvSpPr>
              <a:spLocks noChangeArrowheads="1"/>
            </p:cNvSpPr>
            <p:nvPr/>
          </p:nvSpPr>
          <p:spPr bwMode="auto">
            <a:xfrm>
              <a:off x="3292" y="1279"/>
              <a:ext cx="37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Peter</a:t>
              </a:r>
              <a:endParaRPr lang="en-US" altLang="en-US"/>
            </a:p>
          </p:txBody>
        </p:sp>
        <p:sp>
          <p:nvSpPr>
            <p:cNvPr id="7258" name="Rectangle 357"/>
            <p:cNvSpPr>
              <a:spLocks noChangeArrowheads="1"/>
            </p:cNvSpPr>
            <p:nvPr/>
          </p:nvSpPr>
          <p:spPr bwMode="auto">
            <a:xfrm>
              <a:off x="4624" y="1279"/>
              <a:ext cx="43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Smith</a:t>
              </a:r>
              <a:endParaRPr lang="en-US" altLang="en-US"/>
            </a:p>
          </p:txBody>
        </p:sp>
        <p:sp>
          <p:nvSpPr>
            <p:cNvPr id="7259" name="Rectangle 358"/>
            <p:cNvSpPr>
              <a:spLocks noChangeArrowheads="1"/>
            </p:cNvSpPr>
            <p:nvPr/>
          </p:nvSpPr>
          <p:spPr bwMode="auto">
            <a:xfrm>
              <a:off x="249" y="188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60" name="Line 359"/>
            <p:cNvSpPr>
              <a:spLocks noChangeShapeType="1"/>
            </p:cNvSpPr>
            <p:nvPr/>
          </p:nvSpPr>
          <p:spPr bwMode="auto">
            <a:xfrm>
              <a:off x="249" y="12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1" name="Line 360"/>
            <p:cNvSpPr>
              <a:spLocks noChangeShapeType="1"/>
            </p:cNvSpPr>
            <p:nvPr/>
          </p:nvSpPr>
          <p:spPr bwMode="auto">
            <a:xfrm>
              <a:off x="249" y="12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2" name="Rectangle 361"/>
            <p:cNvSpPr>
              <a:spLocks noChangeArrowheads="1"/>
            </p:cNvSpPr>
            <p:nvPr/>
          </p:nvSpPr>
          <p:spPr bwMode="auto">
            <a:xfrm>
              <a:off x="256" y="1887"/>
              <a:ext cx="12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63" name="Line 362"/>
            <p:cNvSpPr>
              <a:spLocks noChangeShapeType="1"/>
            </p:cNvSpPr>
            <p:nvPr/>
          </p:nvSpPr>
          <p:spPr bwMode="auto">
            <a:xfrm>
              <a:off x="256" y="1272"/>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4" name="Rectangle 363"/>
            <p:cNvSpPr>
              <a:spLocks noChangeArrowheads="1"/>
            </p:cNvSpPr>
            <p:nvPr/>
          </p:nvSpPr>
          <p:spPr bwMode="auto">
            <a:xfrm>
              <a:off x="1457" y="188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65" name="Line 364"/>
            <p:cNvSpPr>
              <a:spLocks noChangeShapeType="1"/>
            </p:cNvSpPr>
            <p:nvPr/>
          </p:nvSpPr>
          <p:spPr bwMode="auto">
            <a:xfrm>
              <a:off x="1457" y="12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6" name="Line 365"/>
            <p:cNvSpPr>
              <a:spLocks noChangeShapeType="1"/>
            </p:cNvSpPr>
            <p:nvPr/>
          </p:nvSpPr>
          <p:spPr bwMode="auto">
            <a:xfrm>
              <a:off x="1457" y="12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7" name="Rectangle 366"/>
            <p:cNvSpPr>
              <a:spLocks noChangeArrowheads="1"/>
            </p:cNvSpPr>
            <p:nvPr/>
          </p:nvSpPr>
          <p:spPr bwMode="auto">
            <a:xfrm>
              <a:off x="1464" y="1887"/>
              <a:ext cx="13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68" name="Line 367"/>
            <p:cNvSpPr>
              <a:spLocks noChangeShapeType="1"/>
            </p:cNvSpPr>
            <p:nvPr/>
          </p:nvSpPr>
          <p:spPr bwMode="auto">
            <a:xfrm>
              <a:off x="1464" y="1272"/>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69" name="Line 369"/>
            <p:cNvSpPr>
              <a:spLocks noChangeShapeType="1"/>
            </p:cNvSpPr>
            <p:nvPr/>
          </p:nvSpPr>
          <p:spPr bwMode="auto">
            <a:xfrm>
              <a:off x="2765" y="12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0" name="Line 370"/>
            <p:cNvSpPr>
              <a:spLocks noChangeShapeType="1"/>
            </p:cNvSpPr>
            <p:nvPr/>
          </p:nvSpPr>
          <p:spPr bwMode="auto">
            <a:xfrm>
              <a:off x="2765" y="12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1" name="Rectangle 371"/>
            <p:cNvSpPr>
              <a:spLocks noChangeArrowheads="1"/>
            </p:cNvSpPr>
            <p:nvPr/>
          </p:nvSpPr>
          <p:spPr bwMode="auto">
            <a:xfrm>
              <a:off x="2772" y="1887"/>
              <a:ext cx="139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2" name="Line 372"/>
            <p:cNvSpPr>
              <a:spLocks noChangeShapeType="1"/>
            </p:cNvSpPr>
            <p:nvPr/>
          </p:nvSpPr>
          <p:spPr bwMode="auto">
            <a:xfrm>
              <a:off x="2772" y="1272"/>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3" name="Line 374"/>
            <p:cNvSpPr>
              <a:spLocks noChangeShapeType="1"/>
            </p:cNvSpPr>
            <p:nvPr/>
          </p:nvSpPr>
          <p:spPr bwMode="auto">
            <a:xfrm>
              <a:off x="4171" y="12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4" name="Line 375"/>
            <p:cNvSpPr>
              <a:spLocks noChangeShapeType="1"/>
            </p:cNvSpPr>
            <p:nvPr/>
          </p:nvSpPr>
          <p:spPr bwMode="auto">
            <a:xfrm>
              <a:off x="4171" y="12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5" name="Rectangle 376"/>
            <p:cNvSpPr>
              <a:spLocks noChangeArrowheads="1"/>
            </p:cNvSpPr>
            <p:nvPr/>
          </p:nvSpPr>
          <p:spPr bwMode="auto">
            <a:xfrm>
              <a:off x="4178" y="1887"/>
              <a:ext cx="130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6" name="Line 377"/>
            <p:cNvSpPr>
              <a:spLocks noChangeShapeType="1"/>
            </p:cNvSpPr>
            <p:nvPr/>
          </p:nvSpPr>
          <p:spPr bwMode="auto">
            <a:xfrm>
              <a:off x="4178" y="1272"/>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7" name="Rectangle 378"/>
            <p:cNvSpPr>
              <a:spLocks noChangeArrowheads="1"/>
            </p:cNvSpPr>
            <p:nvPr/>
          </p:nvSpPr>
          <p:spPr bwMode="auto">
            <a:xfrm>
              <a:off x="5478" y="188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8" name="Line 379"/>
            <p:cNvSpPr>
              <a:spLocks noChangeShapeType="1"/>
            </p:cNvSpPr>
            <p:nvPr/>
          </p:nvSpPr>
          <p:spPr bwMode="auto">
            <a:xfrm>
              <a:off x="5478" y="12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79" name="Line 380"/>
            <p:cNvSpPr>
              <a:spLocks noChangeShapeType="1"/>
            </p:cNvSpPr>
            <p:nvPr/>
          </p:nvSpPr>
          <p:spPr bwMode="auto">
            <a:xfrm>
              <a:off x="5478" y="12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0" name="Rectangle 381"/>
            <p:cNvSpPr>
              <a:spLocks noChangeArrowheads="1"/>
            </p:cNvSpPr>
            <p:nvPr/>
          </p:nvSpPr>
          <p:spPr bwMode="auto">
            <a:xfrm>
              <a:off x="249" y="12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81" name="Line 382"/>
            <p:cNvSpPr>
              <a:spLocks noChangeShapeType="1"/>
            </p:cNvSpPr>
            <p:nvPr/>
          </p:nvSpPr>
          <p:spPr bwMode="auto">
            <a:xfrm>
              <a:off x="249" y="12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2" name="Rectangle 383"/>
            <p:cNvSpPr>
              <a:spLocks noChangeArrowheads="1"/>
            </p:cNvSpPr>
            <p:nvPr/>
          </p:nvSpPr>
          <p:spPr bwMode="auto">
            <a:xfrm>
              <a:off x="1457" y="12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83" name="Line 384"/>
            <p:cNvSpPr>
              <a:spLocks noChangeShapeType="1"/>
            </p:cNvSpPr>
            <p:nvPr/>
          </p:nvSpPr>
          <p:spPr bwMode="auto">
            <a:xfrm>
              <a:off x="1457" y="12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4" name="Line 386"/>
            <p:cNvSpPr>
              <a:spLocks noChangeShapeType="1"/>
            </p:cNvSpPr>
            <p:nvPr/>
          </p:nvSpPr>
          <p:spPr bwMode="auto">
            <a:xfrm>
              <a:off x="2765" y="12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5" name="Line 388"/>
            <p:cNvSpPr>
              <a:spLocks noChangeShapeType="1"/>
            </p:cNvSpPr>
            <p:nvPr/>
          </p:nvSpPr>
          <p:spPr bwMode="auto">
            <a:xfrm>
              <a:off x="4171" y="12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6" name="Rectangle 389"/>
            <p:cNvSpPr>
              <a:spLocks noChangeArrowheads="1"/>
            </p:cNvSpPr>
            <p:nvPr/>
          </p:nvSpPr>
          <p:spPr bwMode="auto">
            <a:xfrm>
              <a:off x="5478" y="12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87" name="Line 390"/>
            <p:cNvSpPr>
              <a:spLocks noChangeShapeType="1"/>
            </p:cNvSpPr>
            <p:nvPr/>
          </p:nvSpPr>
          <p:spPr bwMode="auto">
            <a:xfrm>
              <a:off x="5478" y="12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88" name="Rectangle 391"/>
            <p:cNvSpPr>
              <a:spLocks noChangeArrowheads="1"/>
            </p:cNvSpPr>
            <p:nvPr/>
          </p:nvSpPr>
          <p:spPr bwMode="auto">
            <a:xfrm>
              <a:off x="729" y="1483"/>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555</a:t>
              </a:r>
              <a:endParaRPr lang="en-US" altLang="en-US"/>
            </a:p>
          </p:txBody>
        </p:sp>
        <p:sp>
          <p:nvSpPr>
            <p:cNvPr id="7289" name="Rectangle 392"/>
            <p:cNvSpPr>
              <a:spLocks noChangeArrowheads="1"/>
            </p:cNvSpPr>
            <p:nvPr/>
          </p:nvSpPr>
          <p:spPr bwMode="auto">
            <a:xfrm>
              <a:off x="1536" y="1483"/>
              <a:ext cx="11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alee1@abc.com</a:t>
              </a:r>
            </a:p>
          </p:txBody>
        </p:sp>
        <p:sp>
          <p:nvSpPr>
            <p:cNvPr id="7290" name="Rectangle 393"/>
            <p:cNvSpPr>
              <a:spLocks noChangeArrowheads="1"/>
            </p:cNvSpPr>
            <p:nvPr/>
          </p:nvSpPr>
          <p:spPr bwMode="auto">
            <a:xfrm>
              <a:off x="3306" y="1483"/>
              <a:ext cx="36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Alan</a:t>
              </a:r>
              <a:endParaRPr lang="en-US" altLang="en-US"/>
            </a:p>
          </p:txBody>
        </p:sp>
        <p:sp>
          <p:nvSpPr>
            <p:cNvPr id="7291" name="Rectangle 394"/>
            <p:cNvSpPr>
              <a:spLocks noChangeArrowheads="1"/>
            </p:cNvSpPr>
            <p:nvPr/>
          </p:nvSpPr>
          <p:spPr bwMode="auto">
            <a:xfrm>
              <a:off x="4699" y="1483"/>
              <a:ext cx="27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Lee</a:t>
              </a:r>
              <a:endParaRPr lang="en-US" altLang="en-US"/>
            </a:p>
          </p:txBody>
        </p:sp>
        <p:sp>
          <p:nvSpPr>
            <p:cNvPr id="7292" name="Line 396"/>
            <p:cNvSpPr>
              <a:spLocks noChangeShapeType="1"/>
            </p:cNvSpPr>
            <p:nvPr/>
          </p:nvSpPr>
          <p:spPr bwMode="auto">
            <a:xfrm>
              <a:off x="249" y="14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3" name="Line 397"/>
            <p:cNvSpPr>
              <a:spLocks noChangeShapeType="1"/>
            </p:cNvSpPr>
            <p:nvPr/>
          </p:nvSpPr>
          <p:spPr bwMode="auto">
            <a:xfrm>
              <a:off x="249" y="14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4" name="Line 399"/>
            <p:cNvSpPr>
              <a:spLocks noChangeShapeType="1"/>
            </p:cNvSpPr>
            <p:nvPr/>
          </p:nvSpPr>
          <p:spPr bwMode="auto">
            <a:xfrm>
              <a:off x="256" y="1472"/>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5" name="Line 401"/>
            <p:cNvSpPr>
              <a:spLocks noChangeShapeType="1"/>
            </p:cNvSpPr>
            <p:nvPr/>
          </p:nvSpPr>
          <p:spPr bwMode="auto">
            <a:xfrm>
              <a:off x="1457" y="14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6" name="Line 402"/>
            <p:cNvSpPr>
              <a:spLocks noChangeShapeType="1"/>
            </p:cNvSpPr>
            <p:nvPr/>
          </p:nvSpPr>
          <p:spPr bwMode="auto">
            <a:xfrm>
              <a:off x="1457" y="14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7" name="Line 404"/>
            <p:cNvSpPr>
              <a:spLocks noChangeShapeType="1"/>
            </p:cNvSpPr>
            <p:nvPr/>
          </p:nvSpPr>
          <p:spPr bwMode="auto">
            <a:xfrm>
              <a:off x="1464" y="1472"/>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8" name="Line 406"/>
            <p:cNvSpPr>
              <a:spLocks noChangeShapeType="1"/>
            </p:cNvSpPr>
            <p:nvPr/>
          </p:nvSpPr>
          <p:spPr bwMode="auto">
            <a:xfrm>
              <a:off x="2765" y="14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99" name="Line 407"/>
            <p:cNvSpPr>
              <a:spLocks noChangeShapeType="1"/>
            </p:cNvSpPr>
            <p:nvPr/>
          </p:nvSpPr>
          <p:spPr bwMode="auto">
            <a:xfrm>
              <a:off x="2765" y="14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0" name="Line 409"/>
            <p:cNvSpPr>
              <a:spLocks noChangeShapeType="1"/>
            </p:cNvSpPr>
            <p:nvPr/>
          </p:nvSpPr>
          <p:spPr bwMode="auto">
            <a:xfrm>
              <a:off x="2772" y="1472"/>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1" name="Line 411"/>
            <p:cNvSpPr>
              <a:spLocks noChangeShapeType="1"/>
            </p:cNvSpPr>
            <p:nvPr/>
          </p:nvSpPr>
          <p:spPr bwMode="auto">
            <a:xfrm>
              <a:off x="4171" y="14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2" name="Line 412"/>
            <p:cNvSpPr>
              <a:spLocks noChangeShapeType="1"/>
            </p:cNvSpPr>
            <p:nvPr/>
          </p:nvSpPr>
          <p:spPr bwMode="auto">
            <a:xfrm>
              <a:off x="4171" y="14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3" name="Line 414"/>
            <p:cNvSpPr>
              <a:spLocks noChangeShapeType="1"/>
            </p:cNvSpPr>
            <p:nvPr/>
          </p:nvSpPr>
          <p:spPr bwMode="auto">
            <a:xfrm>
              <a:off x="4178" y="1472"/>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4" name="Line 416"/>
            <p:cNvSpPr>
              <a:spLocks noChangeShapeType="1"/>
            </p:cNvSpPr>
            <p:nvPr/>
          </p:nvSpPr>
          <p:spPr bwMode="auto">
            <a:xfrm>
              <a:off x="5478" y="1472"/>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5" name="Line 417"/>
            <p:cNvSpPr>
              <a:spLocks noChangeShapeType="1"/>
            </p:cNvSpPr>
            <p:nvPr/>
          </p:nvSpPr>
          <p:spPr bwMode="auto">
            <a:xfrm>
              <a:off x="5478" y="1472"/>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6" name="Rectangle 418"/>
            <p:cNvSpPr>
              <a:spLocks noChangeArrowheads="1"/>
            </p:cNvSpPr>
            <p:nvPr/>
          </p:nvSpPr>
          <p:spPr bwMode="auto">
            <a:xfrm>
              <a:off x="249" y="14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07" name="Line 419"/>
            <p:cNvSpPr>
              <a:spLocks noChangeShapeType="1"/>
            </p:cNvSpPr>
            <p:nvPr/>
          </p:nvSpPr>
          <p:spPr bwMode="auto">
            <a:xfrm>
              <a:off x="249" y="14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08" name="Rectangle 420"/>
            <p:cNvSpPr>
              <a:spLocks noChangeArrowheads="1"/>
            </p:cNvSpPr>
            <p:nvPr/>
          </p:nvSpPr>
          <p:spPr bwMode="auto">
            <a:xfrm>
              <a:off x="1457" y="14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09" name="Line 421"/>
            <p:cNvSpPr>
              <a:spLocks noChangeShapeType="1"/>
            </p:cNvSpPr>
            <p:nvPr/>
          </p:nvSpPr>
          <p:spPr bwMode="auto">
            <a:xfrm>
              <a:off x="1457" y="14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10" name="Line 423"/>
            <p:cNvSpPr>
              <a:spLocks noChangeShapeType="1"/>
            </p:cNvSpPr>
            <p:nvPr/>
          </p:nvSpPr>
          <p:spPr bwMode="auto">
            <a:xfrm>
              <a:off x="2765" y="14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11" name="Line 425"/>
            <p:cNvSpPr>
              <a:spLocks noChangeShapeType="1"/>
            </p:cNvSpPr>
            <p:nvPr/>
          </p:nvSpPr>
          <p:spPr bwMode="auto">
            <a:xfrm>
              <a:off x="4171" y="14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12" name="Rectangle 426"/>
            <p:cNvSpPr>
              <a:spLocks noChangeArrowheads="1"/>
            </p:cNvSpPr>
            <p:nvPr/>
          </p:nvSpPr>
          <p:spPr bwMode="auto">
            <a:xfrm>
              <a:off x="5478" y="1479"/>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13" name="Line 427"/>
            <p:cNvSpPr>
              <a:spLocks noChangeShapeType="1"/>
            </p:cNvSpPr>
            <p:nvPr/>
          </p:nvSpPr>
          <p:spPr bwMode="auto">
            <a:xfrm>
              <a:off x="5478" y="1479"/>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14" name="Rectangle 428"/>
            <p:cNvSpPr>
              <a:spLocks noChangeArrowheads="1"/>
            </p:cNvSpPr>
            <p:nvPr/>
          </p:nvSpPr>
          <p:spPr bwMode="auto">
            <a:xfrm>
              <a:off x="729" y="1683"/>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633</a:t>
              </a:r>
              <a:endParaRPr lang="en-US" altLang="en-US"/>
            </a:p>
          </p:txBody>
        </p:sp>
        <p:sp>
          <p:nvSpPr>
            <p:cNvPr id="7315" name="Rectangle 429"/>
            <p:cNvSpPr>
              <a:spLocks noChangeArrowheads="1"/>
            </p:cNvSpPr>
            <p:nvPr/>
          </p:nvSpPr>
          <p:spPr bwMode="auto">
            <a:xfrm>
              <a:off x="1536" y="1683"/>
              <a:ext cx="115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pdoe@abc.com</a:t>
              </a:r>
            </a:p>
          </p:txBody>
        </p:sp>
        <p:sp>
          <p:nvSpPr>
            <p:cNvPr id="7316" name="Rectangle 430"/>
            <p:cNvSpPr>
              <a:spLocks noChangeArrowheads="1"/>
            </p:cNvSpPr>
            <p:nvPr/>
          </p:nvSpPr>
          <p:spPr bwMode="auto">
            <a:xfrm>
              <a:off x="3292" y="1683"/>
              <a:ext cx="37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Peter</a:t>
              </a:r>
              <a:endParaRPr lang="en-US" altLang="en-US"/>
            </a:p>
          </p:txBody>
        </p:sp>
        <p:sp>
          <p:nvSpPr>
            <p:cNvPr id="7317" name="Rectangle 431"/>
            <p:cNvSpPr>
              <a:spLocks noChangeArrowheads="1"/>
            </p:cNvSpPr>
            <p:nvPr/>
          </p:nvSpPr>
          <p:spPr bwMode="auto">
            <a:xfrm>
              <a:off x="4681" y="1683"/>
              <a:ext cx="30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Doe</a:t>
              </a:r>
              <a:endParaRPr lang="en-US" altLang="en-US"/>
            </a:p>
          </p:txBody>
        </p:sp>
        <p:sp>
          <p:nvSpPr>
            <p:cNvPr id="7318" name="Rectangle 432"/>
            <p:cNvSpPr>
              <a:spLocks noChangeArrowheads="1"/>
            </p:cNvSpPr>
            <p:nvPr/>
          </p:nvSpPr>
          <p:spPr bwMode="auto">
            <a:xfrm>
              <a:off x="249" y="1676"/>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19" name="Line 433"/>
            <p:cNvSpPr>
              <a:spLocks noChangeShapeType="1"/>
            </p:cNvSpPr>
            <p:nvPr/>
          </p:nvSpPr>
          <p:spPr bwMode="auto">
            <a:xfrm>
              <a:off x="249" y="1676"/>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0" name="Line 434"/>
            <p:cNvSpPr>
              <a:spLocks noChangeShapeType="1"/>
            </p:cNvSpPr>
            <p:nvPr/>
          </p:nvSpPr>
          <p:spPr bwMode="auto">
            <a:xfrm>
              <a:off x="249" y="1676"/>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1" name="Rectangle 435"/>
            <p:cNvSpPr>
              <a:spLocks noChangeArrowheads="1"/>
            </p:cNvSpPr>
            <p:nvPr/>
          </p:nvSpPr>
          <p:spPr bwMode="auto">
            <a:xfrm>
              <a:off x="256" y="1676"/>
              <a:ext cx="12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22" name="Line 436"/>
            <p:cNvSpPr>
              <a:spLocks noChangeShapeType="1"/>
            </p:cNvSpPr>
            <p:nvPr/>
          </p:nvSpPr>
          <p:spPr bwMode="auto">
            <a:xfrm>
              <a:off x="256" y="1676"/>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3" name="Rectangle 437"/>
            <p:cNvSpPr>
              <a:spLocks noChangeArrowheads="1"/>
            </p:cNvSpPr>
            <p:nvPr/>
          </p:nvSpPr>
          <p:spPr bwMode="auto">
            <a:xfrm>
              <a:off x="1457" y="1676"/>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24" name="Line 438"/>
            <p:cNvSpPr>
              <a:spLocks noChangeShapeType="1"/>
            </p:cNvSpPr>
            <p:nvPr/>
          </p:nvSpPr>
          <p:spPr bwMode="auto">
            <a:xfrm>
              <a:off x="1457" y="1676"/>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5" name="Line 439"/>
            <p:cNvSpPr>
              <a:spLocks noChangeShapeType="1"/>
            </p:cNvSpPr>
            <p:nvPr/>
          </p:nvSpPr>
          <p:spPr bwMode="auto">
            <a:xfrm>
              <a:off x="1457" y="1676"/>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6" name="Rectangle 440"/>
            <p:cNvSpPr>
              <a:spLocks noChangeArrowheads="1"/>
            </p:cNvSpPr>
            <p:nvPr/>
          </p:nvSpPr>
          <p:spPr bwMode="auto">
            <a:xfrm>
              <a:off x="1464" y="1676"/>
              <a:ext cx="13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27" name="Line 441"/>
            <p:cNvSpPr>
              <a:spLocks noChangeShapeType="1"/>
            </p:cNvSpPr>
            <p:nvPr/>
          </p:nvSpPr>
          <p:spPr bwMode="auto">
            <a:xfrm>
              <a:off x="1464" y="1676"/>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8" name="Line 443"/>
            <p:cNvSpPr>
              <a:spLocks noChangeShapeType="1"/>
            </p:cNvSpPr>
            <p:nvPr/>
          </p:nvSpPr>
          <p:spPr bwMode="auto">
            <a:xfrm>
              <a:off x="2765" y="1676"/>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29" name="Line 444"/>
            <p:cNvSpPr>
              <a:spLocks noChangeShapeType="1"/>
            </p:cNvSpPr>
            <p:nvPr/>
          </p:nvSpPr>
          <p:spPr bwMode="auto">
            <a:xfrm>
              <a:off x="2765" y="1676"/>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0" name="Rectangle 445"/>
            <p:cNvSpPr>
              <a:spLocks noChangeArrowheads="1"/>
            </p:cNvSpPr>
            <p:nvPr/>
          </p:nvSpPr>
          <p:spPr bwMode="auto">
            <a:xfrm>
              <a:off x="2772" y="1676"/>
              <a:ext cx="139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31" name="Line 446"/>
            <p:cNvSpPr>
              <a:spLocks noChangeShapeType="1"/>
            </p:cNvSpPr>
            <p:nvPr/>
          </p:nvSpPr>
          <p:spPr bwMode="auto">
            <a:xfrm>
              <a:off x="2772" y="1676"/>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2" name="Line 448"/>
            <p:cNvSpPr>
              <a:spLocks noChangeShapeType="1"/>
            </p:cNvSpPr>
            <p:nvPr/>
          </p:nvSpPr>
          <p:spPr bwMode="auto">
            <a:xfrm>
              <a:off x="4171" y="1676"/>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3" name="Line 449"/>
            <p:cNvSpPr>
              <a:spLocks noChangeShapeType="1"/>
            </p:cNvSpPr>
            <p:nvPr/>
          </p:nvSpPr>
          <p:spPr bwMode="auto">
            <a:xfrm>
              <a:off x="4171" y="1676"/>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4" name="Rectangle 450"/>
            <p:cNvSpPr>
              <a:spLocks noChangeArrowheads="1"/>
            </p:cNvSpPr>
            <p:nvPr/>
          </p:nvSpPr>
          <p:spPr bwMode="auto">
            <a:xfrm>
              <a:off x="4178" y="1676"/>
              <a:ext cx="130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35" name="Line 451"/>
            <p:cNvSpPr>
              <a:spLocks noChangeShapeType="1"/>
            </p:cNvSpPr>
            <p:nvPr/>
          </p:nvSpPr>
          <p:spPr bwMode="auto">
            <a:xfrm>
              <a:off x="4178" y="1676"/>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6" name="Rectangle 452"/>
            <p:cNvSpPr>
              <a:spLocks noChangeArrowheads="1"/>
            </p:cNvSpPr>
            <p:nvPr/>
          </p:nvSpPr>
          <p:spPr bwMode="auto">
            <a:xfrm>
              <a:off x="5478" y="1676"/>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37" name="Line 453"/>
            <p:cNvSpPr>
              <a:spLocks noChangeShapeType="1"/>
            </p:cNvSpPr>
            <p:nvPr/>
          </p:nvSpPr>
          <p:spPr bwMode="auto">
            <a:xfrm>
              <a:off x="5478" y="1676"/>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8" name="Line 454"/>
            <p:cNvSpPr>
              <a:spLocks noChangeShapeType="1"/>
            </p:cNvSpPr>
            <p:nvPr/>
          </p:nvSpPr>
          <p:spPr bwMode="auto">
            <a:xfrm>
              <a:off x="5478" y="1676"/>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39" name="Rectangle 455"/>
            <p:cNvSpPr>
              <a:spLocks noChangeArrowheads="1"/>
            </p:cNvSpPr>
            <p:nvPr/>
          </p:nvSpPr>
          <p:spPr bwMode="auto">
            <a:xfrm>
              <a:off x="249" y="1683"/>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40" name="Line 456"/>
            <p:cNvSpPr>
              <a:spLocks noChangeShapeType="1"/>
            </p:cNvSpPr>
            <p:nvPr/>
          </p:nvSpPr>
          <p:spPr bwMode="auto">
            <a:xfrm>
              <a:off x="249" y="1683"/>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41" name="Rectangle 457"/>
            <p:cNvSpPr>
              <a:spLocks noChangeArrowheads="1"/>
            </p:cNvSpPr>
            <p:nvPr/>
          </p:nvSpPr>
          <p:spPr bwMode="auto">
            <a:xfrm>
              <a:off x="1457" y="1683"/>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42" name="Line 458"/>
            <p:cNvSpPr>
              <a:spLocks noChangeShapeType="1"/>
            </p:cNvSpPr>
            <p:nvPr/>
          </p:nvSpPr>
          <p:spPr bwMode="auto">
            <a:xfrm>
              <a:off x="1457" y="1683"/>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43" name="Line 460"/>
            <p:cNvSpPr>
              <a:spLocks noChangeShapeType="1"/>
            </p:cNvSpPr>
            <p:nvPr/>
          </p:nvSpPr>
          <p:spPr bwMode="auto">
            <a:xfrm>
              <a:off x="2765" y="1683"/>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44" name="Line 462"/>
            <p:cNvSpPr>
              <a:spLocks noChangeShapeType="1"/>
            </p:cNvSpPr>
            <p:nvPr/>
          </p:nvSpPr>
          <p:spPr bwMode="auto">
            <a:xfrm>
              <a:off x="4171" y="1683"/>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45" name="Rectangle 463"/>
            <p:cNvSpPr>
              <a:spLocks noChangeArrowheads="1"/>
            </p:cNvSpPr>
            <p:nvPr/>
          </p:nvSpPr>
          <p:spPr bwMode="auto">
            <a:xfrm>
              <a:off x="5478" y="1683"/>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46" name="Line 464"/>
            <p:cNvSpPr>
              <a:spLocks noChangeShapeType="1"/>
            </p:cNvSpPr>
            <p:nvPr/>
          </p:nvSpPr>
          <p:spPr bwMode="auto">
            <a:xfrm>
              <a:off x="5478" y="1683"/>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47" name="Rectangle 465"/>
            <p:cNvSpPr>
              <a:spLocks noChangeArrowheads="1"/>
            </p:cNvSpPr>
            <p:nvPr/>
          </p:nvSpPr>
          <p:spPr bwMode="auto">
            <a:xfrm>
              <a:off x="729" y="1887"/>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787</a:t>
              </a:r>
              <a:endParaRPr lang="en-US" altLang="en-US"/>
            </a:p>
          </p:txBody>
        </p:sp>
        <p:sp>
          <p:nvSpPr>
            <p:cNvPr id="7348" name="Rectangle 466"/>
            <p:cNvSpPr>
              <a:spLocks noChangeArrowheads="1"/>
            </p:cNvSpPr>
            <p:nvPr/>
          </p:nvSpPr>
          <p:spPr bwMode="auto">
            <a:xfrm>
              <a:off x="1536" y="1887"/>
              <a:ext cx="11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alee2@abc.com</a:t>
              </a:r>
            </a:p>
          </p:txBody>
        </p:sp>
        <p:sp>
          <p:nvSpPr>
            <p:cNvPr id="7349" name="Rectangle 467"/>
            <p:cNvSpPr>
              <a:spLocks noChangeArrowheads="1"/>
            </p:cNvSpPr>
            <p:nvPr/>
          </p:nvSpPr>
          <p:spPr bwMode="auto">
            <a:xfrm>
              <a:off x="3306" y="1887"/>
              <a:ext cx="36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Alan</a:t>
              </a:r>
              <a:endParaRPr lang="en-US" altLang="en-US"/>
            </a:p>
          </p:txBody>
        </p:sp>
        <p:sp>
          <p:nvSpPr>
            <p:cNvPr id="7350" name="Rectangle 468"/>
            <p:cNvSpPr>
              <a:spLocks noChangeArrowheads="1"/>
            </p:cNvSpPr>
            <p:nvPr/>
          </p:nvSpPr>
          <p:spPr bwMode="auto">
            <a:xfrm>
              <a:off x="4699" y="1887"/>
              <a:ext cx="27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100">
                  <a:solidFill>
                    <a:srgbClr val="010000"/>
                  </a:solidFill>
                </a:rPr>
                <a:t>Lee</a:t>
              </a:r>
              <a:endParaRPr lang="en-US" altLang="en-US"/>
            </a:p>
          </p:txBody>
        </p:sp>
        <p:sp>
          <p:nvSpPr>
            <p:cNvPr id="7351" name="Rectangle 470"/>
            <p:cNvSpPr>
              <a:spLocks noChangeArrowheads="1"/>
            </p:cNvSpPr>
            <p:nvPr/>
          </p:nvSpPr>
          <p:spPr bwMode="auto">
            <a:xfrm>
              <a:off x="249" y="187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52" name="Line 471"/>
            <p:cNvSpPr>
              <a:spLocks noChangeShapeType="1"/>
            </p:cNvSpPr>
            <p:nvPr/>
          </p:nvSpPr>
          <p:spPr bwMode="auto">
            <a:xfrm>
              <a:off x="249" y="1877"/>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53" name="Line 472"/>
            <p:cNvSpPr>
              <a:spLocks noChangeShapeType="1"/>
            </p:cNvSpPr>
            <p:nvPr/>
          </p:nvSpPr>
          <p:spPr bwMode="auto">
            <a:xfrm>
              <a:off x="249" y="1877"/>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54" name="Rectangle 473"/>
            <p:cNvSpPr>
              <a:spLocks noChangeArrowheads="1"/>
            </p:cNvSpPr>
            <p:nvPr/>
          </p:nvSpPr>
          <p:spPr bwMode="auto">
            <a:xfrm>
              <a:off x="256" y="1877"/>
              <a:ext cx="12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55" name="Line 474"/>
            <p:cNvSpPr>
              <a:spLocks noChangeShapeType="1"/>
            </p:cNvSpPr>
            <p:nvPr/>
          </p:nvSpPr>
          <p:spPr bwMode="auto">
            <a:xfrm>
              <a:off x="256" y="1877"/>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56" name="Rectangle 475"/>
            <p:cNvSpPr>
              <a:spLocks noChangeArrowheads="1"/>
            </p:cNvSpPr>
            <p:nvPr/>
          </p:nvSpPr>
          <p:spPr bwMode="auto">
            <a:xfrm>
              <a:off x="1457" y="187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57" name="Line 476"/>
            <p:cNvSpPr>
              <a:spLocks noChangeShapeType="1"/>
            </p:cNvSpPr>
            <p:nvPr/>
          </p:nvSpPr>
          <p:spPr bwMode="auto">
            <a:xfrm>
              <a:off x="1457" y="1877"/>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58" name="Line 477"/>
            <p:cNvSpPr>
              <a:spLocks noChangeShapeType="1"/>
            </p:cNvSpPr>
            <p:nvPr/>
          </p:nvSpPr>
          <p:spPr bwMode="auto">
            <a:xfrm>
              <a:off x="1457" y="1877"/>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59" name="Rectangle 478"/>
            <p:cNvSpPr>
              <a:spLocks noChangeArrowheads="1"/>
            </p:cNvSpPr>
            <p:nvPr/>
          </p:nvSpPr>
          <p:spPr bwMode="auto">
            <a:xfrm>
              <a:off x="1464" y="1877"/>
              <a:ext cx="1301"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60" name="Line 479"/>
            <p:cNvSpPr>
              <a:spLocks noChangeShapeType="1"/>
            </p:cNvSpPr>
            <p:nvPr/>
          </p:nvSpPr>
          <p:spPr bwMode="auto">
            <a:xfrm>
              <a:off x="1464" y="1877"/>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1" name="Line 481"/>
            <p:cNvSpPr>
              <a:spLocks noChangeShapeType="1"/>
            </p:cNvSpPr>
            <p:nvPr/>
          </p:nvSpPr>
          <p:spPr bwMode="auto">
            <a:xfrm>
              <a:off x="2765" y="1877"/>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2" name="Line 482"/>
            <p:cNvSpPr>
              <a:spLocks noChangeShapeType="1"/>
            </p:cNvSpPr>
            <p:nvPr/>
          </p:nvSpPr>
          <p:spPr bwMode="auto">
            <a:xfrm>
              <a:off x="2765" y="1877"/>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3" name="Rectangle 483"/>
            <p:cNvSpPr>
              <a:spLocks noChangeArrowheads="1"/>
            </p:cNvSpPr>
            <p:nvPr/>
          </p:nvSpPr>
          <p:spPr bwMode="auto">
            <a:xfrm>
              <a:off x="2772" y="1877"/>
              <a:ext cx="139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64" name="Line 484"/>
            <p:cNvSpPr>
              <a:spLocks noChangeShapeType="1"/>
            </p:cNvSpPr>
            <p:nvPr/>
          </p:nvSpPr>
          <p:spPr bwMode="auto">
            <a:xfrm>
              <a:off x="2772" y="1877"/>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5" name="Line 486"/>
            <p:cNvSpPr>
              <a:spLocks noChangeShapeType="1"/>
            </p:cNvSpPr>
            <p:nvPr/>
          </p:nvSpPr>
          <p:spPr bwMode="auto">
            <a:xfrm>
              <a:off x="4171" y="1877"/>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6" name="Line 487"/>
            <p:cNvSpPr>
              <a:spLocks noChangeShapeType="1"/>
            </p:cNvSpPr>
            <p:nvPr/>
          </p:nvSpPr>
          <p:spPr bwMode="auto">
            <a:xfrm>
              <a:off x="4171" y="1877"/>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7" name="Rectangle 488"/>
            <p:cNvSpPr>
              <a:spLocks noChangeArrowheads="1"/>
            </p:cNvSpPr>
            <p:nvPr/>
          </p:nvSpPr>
          <p:spPr bwMode="auto">
            <a:xfrm>
              <a:off x="4178" y="1877"/>
              <a:ext cx="1300"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68" name="Line 489"/>
            <p:cNvSpPr>
              <a:spLocks noChangeShapeType="1"/>
            </p:cNvSpPr>
            <p:nvPr/>
          </p:nvSpPr>
          <p:spPr bwMode="auto">
            <a:xfrm>
              <a:off x="4178" y="1877"/>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69" name="Rectangle 490"/>
            <p:cNvSpPr>
              <a:spLocks noChangeArrowheads="1"/>
            </p:cNvSpPr>
            <p:nvPr/>
          </p:nvSpPr>
          <p:spPr bwMode="auto">
            <a:xfrm>
              <a:off x="5478" y="1877"/>
              <a:ext cx="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70" name="Line 491"/>
            <p:cNvSpPr>
              <a:spLocks noChangeShapeType="1"/>
            </p:cNvSpPr>
            <p:nvPr/>
          </p:nvSpPr>
          <p:spPr bwMode="auto">
            <a:xfrm>
              <a:off x="5478" y="1877"/>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1" name="Line 492"/>
            <p:cNvSpPr>
              <a:spLocks noChangeShapeType="1"/>
            </p:cNvSpPr>
            <p:nvPr/>
          </p:nvSpPr>
          <p:spPr bwMode="auto">
            <a:xfrm>
              <a:off x="5478" y="1877"/>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2" name="Rectangle 493"/>
            <p:cNvSpPr>
              <a:spLocks noChangeArrowheads="1"/>
            </p:cNvSpPr>
            <p:nvPr/>
          </p:nvSpPr>
          <p:spPr bwMode="auto">
            <a:xfrm>
              <a:off x="249" y="1884"/>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73" name="Line 494"/>
            <p:cNvSpPr>
              <a:spLocks noChangeShapeType="1"/>
            </p:cNvSpPr>
            <p:nvPr/>
          </p:nvSpPr>
          <p:spPr bwMode="auto">
            <a:xfrm>
              <a:off x="249" y="1884"/>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 name="Line 496"/>
            <p:cNvSpPr>
              <a:spLocks noChangeShapeType="1"/>
            </p:cNvSpPr>
            <p:nvPr/>
          </p:nvSpPr>
          <p:spPr bwMode="auto">
            <a:xfrm>
              <a:off x="249"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5" name="Line 497"/>
            <p:cNvSpPr>
              <a:spLocks noChangeShapeType="1"/>
            </p:cNvSpPr>
            <p:nvPr/>
          </p:nvSpPr>
          <p:spPr bwMode="auto">
            <a:xfrm>
              <a:off x="249"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6" name="Line 499"/>
            <p:cNvSpPr>
              <a:spLocks noChangeShapeType="1"/>
            </p:cNvSpPr>
            <p:nvPr/>
          </p:nvSpPr>
          <p:spPr bwMode="auto">
            <a:xfrm>
              <a:off x="249"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7" name="Line 500"/>
            <p:cNvSpPr>
              <a:spLocks noChangeShapeType="1"/>
            </p:cNvSpPr>
            <p:nvPr/>
          </p:nvSpPr>
          <p:spPr bwMode="auto">
            <a:xfrm>
              <a:off x="249"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8" name="Line 502"/>
            <p:cNvSpPr>
              <a:spLocks noChangeShapeType="1"/>
            </p:cNvSpPr>
            <p:nvPr/>
          </p:nvSpPr>
          <p:spPr bwMode="auto">
            <a:xfrm>
              <a:off x="256" y="2081"/>
              <a:ext cx="12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9" name="Rectangle 503"/>
            <p:cNvSpPr>
              <a:spLocks noChangeArrowheads="1"/>
            </p:cNvSpPr>
            <p:nvPr/>
          </p:nvSpPr>
          <p:spPr bwMode="auto">
            <a:xfrm>
              <a:off x="1457" y="1884"/>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80" name="Line 504"/>
            <p:cNvSpPr>
              <a:spLocks noChangeShapeType="1"/>
            </p:cNvSpPr>
            <p:nvPr/>
          </p:nvSpPr>
          <p:spPr bwMode="auto">
            <a:xfrm>
              <a:off x="1457" y="1884"/>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1" name="Line 506"/>
            <p:cNvSpPr>
              <a:spLocks noChangeShapeType="1"/>
            </p:cNvSpPr>
            <p:nvPr/>
          </p:nvSpPr>
          <p:spPr bwMode="auto">
            <a:xfrm>
              <a:off x="1457"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2" name="Line 507"/>
            <p:cNvSpPr>
              <a:spLocks noChangeShapeType="1"/>
            </p:cNvSpPr>
            <p:nvPr/>
          </p:nvSpPr>
          <p:spPr bwMode="auto">
            <a:xfrm>
              <a:off x="1457"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3" name="Line 509"/>
            <p:cNvSpPr>
              <a:spLocks noChangeShapeType="1"/>
            </p:cNvSpPr>
            <p:nvPr/>
          </p:nvSpPr>
          <p:spPr bwMode="auto">
            <a:xfrm>
              <a:off x="1464" y="2081"/>
              <a:ext cx="130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4" name="Line 511"/>
            <p:cNvSpPr>
              <a:spLocks noChangeShapeType="1"/>
            </p:cNvSpPr>
            <p:nvPr/>
          </p:nvSpPr>
          <p:spPr bwMode="auto">
            <a:xfrm>
              <a:off x="2765" y="1884"/>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5" name="Line 513"/>
            <p:cNvSpPr>
              <a:spLocks noChangeShapeType="1"/>
            </p:cNvSpPr>
            <p:nvPr/>
          </p:nvSpPr>
          <p:spPr bwMode="auto">
            <a:xfrm>
              <a:off x="2765"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6" name="Line 514"/>
            <p:cNvSpPr>
              <a:spLocks noChangeShapeType="1"/>
            </p:cNvSpPr>
            <p:nvPr/>
          </p:nvSpPr>
          <p:spPr bwMode="auto">
            <a:xfrm>
              <a:off x="2765"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7" name="Line 516"/>
            <p:cNvSpPr>
              <a:spLocks noChangeShapeType="1"/>
            </p:cNvSpPr>
            <p:nvPr/>
          </p:nvSpPr>
          <p:spPr bwMode="auto">
            <a:xfrm>
              <a:off x="2772" y="2081"/>
              <a:ext cx="1399"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8" name="Line 518"/>
            <p:cNvSpPr>
              <a:spLocks noChangeShapeType="1"/>
            </p:cNvSpPr>
            <p:nvPr/>
          </p:nvSpPr>
          <p:spPr bwMode="auto">
            <a:xfrm>
              <a:off x="4171" y="1884"/>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89" name="Line 520"/>
            <p:cNvSpPr>
              <a:spLocks noChangeShapeType="1"/>
            </p:cNvSpPr>
            <p:nvPr/>
          </p:nvSpPr>
          <p:spPr bwMode="auto">
            <a:xfrm>
              <a:off x="4171"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0" name="Line 521"/>
            <p:cNvSpPr>
              <a:spLocks noChangeShapeType="1"/>
            </p:cNvSpPr>
            <p:nvPr/>
          </p:nvSpPr>
          <p:spPr bwMode="auto">
            <a:xfrm>
              <a:off x="4171"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1" name="Line 523"/>
            <p:cNvSpPr>
              <a:spLocks noChangeShapeType="1"/>
            </p:cNvSpPr>
            <p:nvPr/>
          </p:nvSpPr>
          <p:spPr bwMode="auto">
            <a:xfrm>
              <a:off x="4178" y="2081"/>
              <a:ext cx="1300"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2" name="Rectangle 524"/>
            <p:cNvSpPr>
              <a:spLocks noChangeArrowheads="1"/>
            </p:cNvSpPr>
            <p:nvPr/>
          </p:nvSpPr>
          <p:spPr bwMode="auto">
            <a:xfrm>
              <a:off x="5478" y="1884"/>
              <a:ext cx="7" cy="19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93" name="Line 525"/>
            <p:cNvSpPr>
              <a:spLocks noChangeShapeType="1"/>
            </p:cNvSpPr>
            <p:nvPr/>
          </p:nvSpPr>
          <p:spPr bwMode="auto">
            <a:xfrm>
              <a:off x="5478" y="1884"/>
              <a:ext cx="1" cy="19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4" name="Line 527"/>
            <p:cNvSpPr>
              <a:spLocks noChangeShapeType="1"/>
            </p:cNvSpPr>
            <p:nvPr/>
          </p:nvSpPr>
          <p:spPr bwMode="auto">
            <a:xfrm>
              <a:off x="5478"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5" name="Line 528"/>
            <p:cNvSpPr>
              <a:spLocks noChangeShapeType="1"/>
            </p:cNvSpPr>
            <p:nvPr/>
          </p:nvSpPr>
          <p:spPr bwMode="auto">
            <a:xfrm>
              <a:off x="5478"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6" name="Line 530"/>
            <p:cNvSpPr>
              <a:spLocks noChangeShapeType="1"/>
            </p:cNvSpPr>
            <p:nvPr/>
          </p:nvSpPr>
          <p:spPr bwMode="auto">
            <a:xfrm>
              <a:off x="5478" y="208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97" name="Line 531"/>
            <p:cNvSpPr>
              <a:spLocks noChangeShapeType="1"/>
            </p:cNvSpPr>
            <p:nvPr/>
          </p:nvSpPr>
          <p:spPr bwMode="auto">
            <a:xfrm>
              <a:off x="5478" y="2081"/>
              <a:ext cx="1" cy="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84" name="Rectangle 532"/>
          <p:cNvSpPr>
            <a:spLocks noChangeArrowheads="1"/>
          </p:cNvSpPr>
          <p:nvPr/>
        </p:nvSpPr>
        <p:spPr bwMode="auto">
          <a:xfrm>
            <a:off x="2133600" y="3581400"/>
            <a:ext cx="460254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If EmpNum is the PK then the FDs:</a:t>
            </a:r>
          </a:p>
          <a:p>
            <a:r>
              <a:rPr lang="en-CA" altLang="en-US"/>
              <a:t>	 EmpNum </a:t>
            </a:r>
            <a:r>
              <a:rPr lang="en-CA" altLang="en-US" noProof="1"/>
              <a:t> </a:t>
            </a:r>
            <a:r>
              <a:rPr lang="en-CA" altLang="en-US" noProof="1">
                <a:sym typeface="Wingdings" panose="05000000000000000000" pitchFamily="2" charset="2"/>
              </a:rPr>
              <a:t></a:t>
            </a:r>
            <a:r>
              <a:rPr lang="en-CA" altLang="en-US" noProof="1"/>
              <a:t> </a:t>
            </a:r>
            <a:r>
              <a:rPr lang="en-CA" altLang="en-US"/>
              <a:t>EmpEmail</a:t>
            </a:r>
          </a:p>
          <a:p>
            <a:r>
              <a:rPr lang="en-CA" altLang="en-US"/>
              <a:t>	 EmpNum </a:t>
            </a:r>
            <a:r>
              <a:rPr lang="en-CA" altLang="en-US" noProof="1">
                <a:sym typeface="Wingdings" panose="05000000000000000000" pitchFamily="2" charset="2"/>
              </a:rPr>
              <a:t></a:t>
            </a:r>
            <a:r>
              <a:rPr lang="en-CA" altLang="en-US" noProof="1"/>
              <a:t> </a:t>
            </a:r>
            <a:r>
              <a:rPr lang="en-CA" altLang="en-US"/>
              <a:t>EmpFname</a:t>
            </a:r>
          </a:p>
          <a:p>
            <a:r>
              <a:rPr lang="en-CA" altLang="en-US"/>
              <a:t>	 EmpNum </a:t>
            </a:r>
            <a:r>
              <a:rPr lang="en-CA" altLang="en-US" noProof="1">
                <a:sym typeface="Wingdings" panose="05000000000000000000" pitchFamily="2" charset="2"/>
              </a:rPr>
              <a:t></a:t>
            </a:r>
            <a:r>
              <a:rPr lang="en-CA" altLang="en-US" noProof="1"/>
              <a:t> </a:t>
            </a:r>
            <a:r>
              <a:rPr lang="en-CA" altLang="en-US"/>
              <a:t>EmpLname </a:t>
            </a:r>
            <a:endParaRPr lang="en-US" altLang="en-US"/>
          </a:p>
        </p:txBody>
      </p:sp>
      <p:sp>
        <p:nvSpPr>
          <p:cNvPr id="7185" name="Rectangle 533"/>
          <p:cNvSpPr>
            <a:spLocks noChangeArrowheads="1"/>
          </p:cNvSpPr>
          <p:nvPr/>
        </p:nvSpPr>
        <p:spPr bwMode="auto">
          <a:xfrm>
            <a:off x="2209801" y="5105400"/>
            <a:ext cx="150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must exist.</a:t>
            </a:r>
            <a:endParaRPr lang="en-US" altLang="en-US"/>
          </a:p>
        </p:txBody>
      </p:sp>
    </p:spTree>
    <p:extLst>
      <p:ext uri="{BB962C8B-B14F-4D97-AF65-F5344CB8AC3E}">
        <p14:creationId xmlns:p14="http://schemas.microsoft.com/office/powerpoint/2010/main" val="110399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87"/>
          <p:cNvSpPr>
            <a:spLocks noGrp="1" noChangeArrowheads="1"/>
          </p:cNvSpPr>
          <p:nvPr>
            <p:ph type="title"/>
          </p:nvPr>
        </p:nvSpPr>
        <p:spPr>
          <a:noFill/>
        </p:spPr>
        <p:txBody>
          <a:bodyPr>
            <a:normAutofit/>
          </a:bodyPr>
          <a:lstStyle/>
          <a:p>
            <a:pPr eaLnBrk="1" hangingPunct="1"/>
            <a:r>
              <a:rPr lang="en-CA" altLang="en-US" sz="4000" b="1" dirty="0">
                <a:latin typeface="Arial" panose="020B0604020202020204" pitchFamily="34" charset="0"/>
              </a:rPr>
              <a:t>Functional Dependencies</a:t>
            </a:r>
            <a:endParaRPr lang="en-US" altLang="en-US" sz="4000" b="1" dirty="0">
              <a:latin typeface="Arial" panose="020B0604020202020204" pitchFamily="34" charset="0"/>
            </a:endParaRPr>
          </a:p>
        </p:txBody>
      </p:sp>
      <p:sp>
        <p:nvSpPr>
          <p:cNvPr id="21"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2"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A3D745-9BC3-4A5D-9371-3848BEDF2891}" type="slidenum">
              <a:rPr lang="en-US" altLang="en-US" sz="1200">
                <a:solidFill>
                  <a:srgbClr val="898989"/>
                </a:solidFill>
              </a:rPr>
              <a:pPr/>
              <a:t>14</a:t>
            </a:fld>
            <a:endParaRPr lang="en-US" altLang="en-US" sz="1200">
              <a:solidFill>
                <a:srgbClr val="898989"/>
              </a:solidFill>
            </a:endParaRPr>
          </a:p>
        </p:txBody>
      </p:sp>
      <p:sp>
        <p:nvSpPr>
          <p:cNvPr id="8197" name="Rectangle 288"/>
          <p:cNvSpPr>
            <a:spLocks noChangeArrowheads="1"/>
          </p:cNvSpPr>
          <p:nvPr/>
        </p:nvSpPr>
        <p:spPr bwMode="auto">
          <a:xfrm>
            <a:off x="2209801" y="1447801"/>
            <a:ext cx="388439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	 EmpNum </a:t>
            </a:r>
            <a:r>
              <a:rPr lang="en-CA" altLang="en-US" noProof="1"/>
              <a:t> </a:t>
            </a:r>
            <a:r>
              <a:rPr lang="en-CA" altLang="en-US" noProof="1">
                <a:sym typeface="Wingdings" panose="05000000000000000000" pitchFamily="2" charset="2"/>
              </a:rPr>
              <a:t></a:t>
            </a:r>
            <a:r>
              <a:rPr lang="en-CA" altLang="en-US" noProof="1"/>
              <a:t> </a:t>
            </a:r>
            <a:r>
              <a:rPr lang="en-CA" altLang="en-US"/>
              <a:t>EmpEmail</a:t>
            </a:r>
          </a:p>
          <a:p>
            <a:r>
              <a:rPr lang="en-CA" altLang="en-US"/>
              <a:t>	 EmpNum </a:t>
            </a:r>
            <a:r>
              <a:rPr lang="en-CA" altLang="en-US" noProof="1">
                <a:sym typeface="Wingdings" panose="05000000000000000000" pitchFamily="2" charset="2"/>
              </a:rPr>
              <a:t></a:t>
            </a:r>
            <a:r>
              <a:rPr lang="en-CA" altLang="en-US" noProof="1"/>
              <a:t> </a:t>
            </a:r>
            <a:r>
              <a:rPr lang="en-CA" altLang="en-US"/>
              <a:t>EmpFname</a:t>
            </a:r>
          </a:p>
          <a:p>
            <a:r>
              <a:rPr lang="en-CA" altLang="en-US"/>
              <a:t>	 EmpNum </a:t>
            </a:r>
            <a:r>
              <a:rPr lang="en-CA" altLang="en-US" noProof="1">
                <a:sym typeface="Wingdings" panose="05000000000000000000" pitchFamily="2" charset="2"/>
              </a:rPr>
              <a:t></a:t>
            </a:r>
            <a:r>
              <a:rPr lang="en-CA" altLang="en-US" noProof="1"/>
              <a:t> </a:t>
            </a:r>
            <a:r>
              <a:rPr lang="en-CA" altLang="en-US"/>
              <a:t>EmpLname </a:t>
            </a:r>
            <a:endParaRPr lang="en-US" altLang="en-US"/>
          </a:p>
        </p:txBody>
      </p:sp>
      <p:sp>
        <p:nvSpPr>
          <p:cNvPr id="8198" name="Rectangle 289"/>
          <p:cNvSpPr>
            <a:spLocks noChangeArrowheads="1"/>
          </p:cNvSpPr>
          <p:nvPr/>
        </p:nvSpPr>
        <p:spPr bwMode="auto">
          <a:xfrm>
            <a:off x="2590801" y="3505200"/>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EmpNum</a:t>
            </a:r>
            <a:endParaRPr lang="en-US" altLang="en-US"/>
          </a:p>
        </p:txBody>
      </p:sp>
      <p:sp>
        <p:nvSpPr>
          <p:cNvPr id="8199" name="Rectangle 290"/>
          <p:cNvSpPr>
            <a:spLocks noChangeArrowheads="1"/>
          </p:cNvSpPr>
          <p:nvPr/>
        </p:nvSpPr>
        <p:spPr bwMode="auto">
          <a:xfrm>
            <a:off x="4876801" y="3124200"/>
            <a:ext cx="1484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EmpEmail</a:t>
            </a:r>
            <a:endParaRPr lang="en-US" altLang="en-US"/>
          </a:p>
        </p:txBody>
      </p:sp>
      <p:sp>
        <p:nvSpPr>
          <p:cNvPr id="8200" name="Rectangle 291"/>
          <p:cNvSpPr>
            <a:spLocks noChangeArrowheads="1"/>
          </p:cNvSpPr>
          <p:nvPr/>
        </p:nvSpPr>
        <p:spPr bwMode="auto">
          <a:xfrm>
            <a:off x="5221288" y="3581400"/>
            <a:ext cx="1587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EmpFname</a:t>
            </a:r>
            <a:endParaRPr lang="en-US" altLang="en-US"/>
          </a:p>
        </p:txBody>
      </p:sp>
      <p:sp>
        <p:nvSpPr>
          <p:cNvPr id="8201" name="Rectangle 292"/>
          <p:cNvSpPr>
            <a:spLocks noChangeArrowheads="1"/>
          </p:cNvSpPr>
          <p:nvPr/>
        </p:nvSpPr>
        <p:spPr bwMode="auto">
          <a:xfrm>
            <a:off x="5145089" y="4191000"/>
            <a:ext cx="1603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EmpLname</a:t>
            </a:r>
            <a:endParaRPr lang="en-US" altLang="en-US"/>
          </a:p>
        </p:txBody>
      </p:sp>
      <p:sp>
        <p:nvSpPr>
          <p:cNvPr id="8202" name="Line 293"/>
          <p:cNvSpPr>
            <a:spLocks noChangeShapeType="1"/>
          </p:cNvSpPr>
          <p:nvPr/>
        </p:nvSpPr>
        <p:spPr bwMode="auto">
          <a:xfrm flipV="1">
            <a:off x="3962400" y="3429000"/>
            <a:ext cx="914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Line 294"/>
          <p:cNvSpPr>
            <a:spLocks noChangeShapeType="1"/>
          </p:cNvSpPr>
          <p:nvPr/>
        </p:nvSpPr>
        <p:spPr bwMode="auto">
          <a:xfrm>
            <a:off x="3962400" y="3733800"/>
            <a:ext cx="1143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Line 295"/>
          <p:cNvSpPr>
            <a:spLocks noChangeShapeType="1"/>
          </p:cNvSpPr>
          <p:nvPr/>
        </p:nvSpPr>
        <p:spPr bwMode="auto">
          <a:xfrm>
            <a:off x="3962400" y="3733800"/>
            <a:ext cx="1066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Text Box 296"/>
          <p:cNvSpPr txBox="1">
            <a:spLocks noChangeArrowheads="1"/>
          </p:cNvSpPr>
          <p:nvPr/>
        </p:nvSpPr>
        <p:spPr bwMode="auto">
          <a:xfrm>
            <a:off x="2471738" y="5195888"/>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EmpNum   </a:t>
            </a:r>
            <a:r>
              <a:rPr lang="en-CA" altLang="en-US" noProof="1"/>
              <a:t> </a:t>
            </a:r>
            <a:r>
              <a:rPr lang="en-CA" altLang="en-US"/>
              <a:t>EmpEmail  </a:t>
            </a:r>
            <a:r>
              <a:rPr lang="en-CA" altLang="en-US" noProof="1"/>
              <a:t>  </a:t>
            </a:r>
            <a:r>
              <a:rPr lang="en-CA" altLang="en-US"/>
              <a:t>EmpFname    </a:t>
            </a:r>
            <a:r>
              <a:rPr lang="en-CA" altLang="en-US" noProof="1"/>
              <a:t> </a:t>
            </a:r>
            <a:r>
              <a:rPr lang="en-CA" altLang="en-US"/>
              <a:t>EmpLname</a:t>
            </a:r>
            <a:endParaRPr lang="en-US" altLang="en-US"/>
          </a:p>
        </p:txBody>
      </p:sp>
      <p:sp>
        <p:nvSpPr>
          <p:cNvPr id="8206" name="Rectangle 297"/>
          <p:cNvSpPr>
            <a:spLocks noChangeArrowheads="1"/>
          </p:cNvSpPr>
          <p:nvPr/>
        </p:nvSpPr>
        <p:spPr bwMode="auto">
          <a:xfrm>
            <a:off x="2457450" y="5181600"/>
            <a:ext cx="1447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7" name="Rectangle 298"/>
          <p:cNvSpPr>
            <a:spLocks noChangeArrowheads="1"/>
          </p:cNvSpPr>
          <p:nvPr/>
        </p:nvSpPr>
        <p:spPr bwMode="auto">
          <a:xfrm>
            <a:off x="3905250" y="5181600"/>
            <a:ext cx="1600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8" name="Rectangle 299"/>
          <p:cNvSpPr>
            <a:spLocks noChangeArrowheads="1"/>
          </p:cNvSpPr>
          <p:nvPr/>
        </p:nvSpPr>
        <p:spPr bwMode="auto">
          <a:xfrm>
            <a:off x="5505450" y="5181600"/>
            <a:ext cx="1752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09" name="Rectangle 300"/>
          <p:cNvSpPr>
            <a:spLocks noChangeArrowheads="1"/>
          </p:cNvSpPr>
          <p:nvPr/>
        </p:nvSpPr>
        <p:spPr bwMode="auto">
          <a:xfrm>
            <a:off x="7258050" y="5181600"/>
            <a:ext cx="1828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10" name="Freeform 301"/>
          <p:cNvSpPr>
            <a:spLocks/>
          </p:cNvSpPr>
          <p:nvPr/>
        </p:nvSpPr>
        <p:spPr bwMode="auto">
          <a:xfrm>
            <a:off x="3295650" y="5715000"/>
            <a:ext cx="1524000" cy="381000"/>
          </a:xfrm>
          <a:custGeom>
            <a:avLst/>
            <a:gdLst>
              <a:gd name="T0" fmla="*/ 0 w 960"/>
              <a:gd name="T1" fmla="*/ 0 h 240"/>
              <a:gd name="T2" fmla="*/ 0 w 960"/>
              <a:gd name="T3" fmla="*/ 604837500 h 240"/>
              <a:gd name="T4" fmla="*/ 2147483647 w 960"/>
              <a:gd name="T5" fmla="*/ 604837500 h 240"/>
              <a:gd name="T6" fmla="*/ 2147483647 w 960"/>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0" h="240">
                <a:moveTo>
                  <a:pt x="0" y="0"/>
                </a:moveTo>
                <a:lnTo>
                  <a:pt x="0" y="240"/>
                </a:lnTo>
                <a:lnTo>
                  <a:pt x="960" y="240"/>
                </a:lnTo>
                <a:lnTo>
                  <a:pt x="96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1" name="Freeform 302"/>
          <p:cNvSpPr>
            <a:spLocks/>
          </p:cNvSpPr>
          <p:nvPr/>
        </p:nvSpPr>
        <p:spPr bwMode="auto">
          <a:xfrm>
            <a:off x="4819650" y="5715000"/>
            <a:ext cx="1524000" cy="381000"/>
          </a:xfrm>
          <a:custGeom>
            <a:avLst/>
            <a:gdLst>
              <a:gd name="T0" fmla="*/ 0 w 960"/>
              <a:gd name="T1" fmla="*/ 0 h 240"/>
              <a:gd name="T2" fmla="*/ 0 w 960"/>
              <a:gd name="T3" fmla="*/ 604837500 h 240"/>
              <a:gd name="T4" fmla="*/ 2147483647 w 960"/>
              <a:gd name="T5" fmla="*/ 604837500 h 240"/>
              <a:gd name="T6" fmla="*/ 2147483647 w 960"/>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0" h="240">
                <a:moveTo>
                  <a:pt x="0" y="0"/>
                </a:moveTo>
                <a:lnTo>
                  <a:pt x="0" y="240"/>
                </a:lnTo>
                <a:lnTo>
                  <a:pt x="960" y="240"/>
                </a:lnTo>
                <a:lnTo>
                  <a:pt x="96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Freeform 303"/>
          <p:cNvSpPr>
            <a:spLocks/>
          </p:cNvSpPr>
          <p:nvPr/>
        </p:nvSpPr>
        <p:spPr bwMode="auto">
          <a:xfrm>
            <a:off x="6343650" y="5715000"/>
            <a:ext cx="1524000" cy="381000"/>
          </a:xfrm>
          <a:custGeom>
            <a:avLst/>
            <a:gdLst>
              <a:gd name="T0" fmla="*/ 0 w 960"/>
              <a:gd name="T1" fmla="*/ 0 h 240"/>
              <a:gd name="T2" fmla="*/ 0 w 960"/>
              <a:gd name="T3" fmla="*/ 604837500 h 240"/>
              <a:gd name="T4" fmla="*/ 2147483647 w 960"/>
              <a:gd name="T5" fmla="*/ 604837500 h 240"/>
              <a:gd name="T6" fmla="*/ 2147483647 w 960"/>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0" h="240">
                <a:moveTo>
                  <a:pt x="0" y="0"/>
                </a:moveTo>
                <a:lnTo>
                  <a:pt x="0" y="240"/>
                </a:lnTo>
                <a:lnTo>
                  <a:pt x="960" y="240"/>
                </a:lnTo>
                <a:lnTo>
                  <a:pt x="96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304"/>
          <p:cNvSpPr txBox="1">
            <a:spLocks noChangeArrowheads="1"/>
          </p:cNvSpPr>
          <p:nvPr/>
        </p:nvSpPr>
        <p:spPr bwMode="auto">
          <a:xfrm>
            <a:off x="7315200" y="1828801"/>
            <a:ext cx="2514600" cy="1196975"/>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i="1"/>
              <a:t>3 different ways you might see FDs depicted</a:t>
            </a:r>
          </a:p>
        </p:txBody>
      </p:sp>
    </p:spTree>
    <p:extLst>
      <p:ext uri="{BB962C8B-B14F-4D97-AF65-F5344CB8AC3E}">
        <p14:creationId xmlns:p14="http://schemas.microsoft.com/office/powerpoint/2010/main" val="3441076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1"/>
          <p:cNvSpPr>
            <a:spLocks noGrp="1" noChangeArrowheads="1"/>
          </p:cNvSpPr>
          <p:nvPr>
            <p:ph type="title"/>
          </p:nvPr>
        </p:nvSpPr>
        <p:spPr>
          <a:noFill/>
        </p:spPr>
        <p:txBody>
          <a:bodyPr/>
          <a:lstStyle/>
          <a:p>
            <a:pPr eaLnBrk="1" hangingPunct="1"/>
            <a:r>
              <a:rPr lang="en-CA" altLang="en-US" b="1">
                <a:latin typeface="Arial" panose="020B0604020202020204" pitchFamily="34" charset="0"/>
              </a:rPr>
              <a:t>Determinant</a:t>
            </a:r>
            <a:endParaRPr lang="en-US" altLang="en-US" b="1">
              <a:latin typeface="Arial" panose="020B0604020202020204" pitchFamily="34" charset="0"/>
            </a:endParaRPr>
          </a:p>
        </p:txBody>
      </p:sp>
      <p:sp>
        <p:nvSpPr>
          <p:cNvPr id="6"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7"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D65FCDB-47A3-4417-BC28-1D2F9DE7055A}" type="slidenum">
              <a:rPr lang="en-US" altLang="en-US" sz="1200">
                <a:solidFill>
                  <a:srgbClr val="898989"/>
                </a:solidFill>
              </a:rPr>
              <a:pPr/>
              <a:t>15</a:t>
            </a:fld>
            <a:endParaRPr lang="en-US" altLang="en-US" sz="1200">
              <a:solidFill>
                <a:srgbClr val="898989"/>
              </a:solidFill>
            </a:endParaRPr>
          </a:p>
        </p:txBody>
      </p:sp>
      <p:sp>
        <p:nvSpPr>
          <p:cNvPr id="9221" name="Rectangle 82"/>
          <p:cNvSpPr>
            <a:spLocks noChangeArrowheads="1"/>
          </p:cNvSpPr>
          <p:nvPr/>
        </p:nvSpPr>
        <p:spPr bwMode="auto">
          <a:xfrm>
            <a:off x="2514600" y="1447801"/>
            <a:ext cx="36872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dirty="0"/>
              <a:t>Functional Dependency</a:t>
            </a:r>
          </a:p>
          <a:p>
            <a:endParaRPr lang="en-CA" altLang="en-US" dirty="0"/>
          </a:p>
          <a:p>
            <a:r>
              <a:rPr lang="en-CA" altLang="en-US" dirty="0"/>
              <a:t>	</a:t>
            </a:r>
            <a:r>
              <a:rPr lang="en-CA" altLang="en-US" dirty="0" err="1"/>
              <a:t>EmpNum</a:t>
            </a:r>
            <a:r>
              <a:rPr lang="en-CA" altLang="en-US" dirty="0"/>
              <a:t> </a:t>
            </a:r>
            <a:r>
              <a:rPr lang="en-CA" altLang="en-US" noProof="1"/>
              <a:t> </a:t>
            </a:r>
            <a:r>
              <a:rPr lang="en-CA" altLang="en-US" noProof="1">
                <a:sym typeface="Wingdings" panose="05000000000000000000" pitchFamily="2" charset="2"/>
              </a:rPr>
              <a:t></a:t>
            </a:r>
            <a:r>
              <a:rPr lang="en-CA" altLang="en-US" noProof="1"/>
              <a:t> </a:t>
            </a:r>
            <a:r>
              <a:rPr lang="en-CA" altLang="en-US" dirty="0" err="1"/>
              <a:t>EmpEmail</a:t>
            </a:r>
            <a:endParaRPr lang="en-US" altLang="en-US" dirty="0"/>
          </a:p>
        </p:txBody>
      </p:sp>
      <p:sp>
        <p:nvSpPr>
          <p:cNvPr id="9222" name="Text Box 83"/>
          <p:cNvSpPr txBox="1">
            <a:spLocks noChangeArrowheads="1"/>
          </p:cNvSpPr>
          <p:nvPr/>
        </p:nvSpPr>
        <p:spPr bwMode="auto">
          <a:xfrm>
            <a:off x="1946564" y="3090107"/>
            <a:ext cx="6934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t>Attribute on the LHS is known as the </a:t>
            </a:r>
            <a:r>
              <a:rPr lang="en-US" altLang="en-US" b="1" i="1" dirty="0"/>
              <a:t>determinant</a:t>
            </a:r>
            <a:endParaRPr lang="en-US" altLang="en-US" dirty="0"/>
          </a:p>
          <a:p>
            <a:pPr lvl="1">
              <a:spcBef>
                <a:spcPct val="50000"/>
              </a:spcBef>
              <a:buFontTx/>
              <a:buChar char="•"/>
            </a:pPr>
            <a:r>
              <a:rPr lang="en-US" altLang="en-US" dirty="0"/>
              <a:t> </a:t>
            </a:r>
            <a:r>
              <a:rPr lang="en-US" altLang="en-US" dirty="0" err="1"/>
              <a:t>EmpNum</a:t>
            </a:r>
            <a:r>
              <a:rPr lang="en-US" altLang="en-US" dirty="0"/>
              <a:t> is a determinant of </a:t>
            </a:r>
            <a:r>
              <a:rPr lang="en-US" altLang="en-US" dirty="0" err="1"/>
              <a:t>EmpEmail</a:t>
            </a:r>
            <a:endParaRPr lang="en-US" altLang="en-US" dirty="0"/>
          </a:p>
        </p:txBody>
      </p:sp>
    </p:spTree>
    <p:extLst>
      <p:ext uri="{BB962C8B-B14F-4D97-AF65-F5344CB8AC3E}">
        <p14:creationId xmlns:p14="http://schemas.microsoft.com/office/powerpoint/2010/main" val="725032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CA" altLang="en-US" b="1"/>
              <a:t>Transitive dependency</a:t>
            </a:r>
            <a:endParaRPr lang="en-US" altLang="en-US" b="1"/>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523752-9DEC-4666-9B69-778E9F1C4CA0}" type="slidenum">
              <a:rPr lang="en-US" altLang="en-US" sz="1200">
                <a:solidFill>
                  <a:srgbClr val="898989"/>
                </a:solidFill>
              </a:rPr>
              <a:pPr/>
              <a:t>16</a:t>
            </a:fld>
            <a:endParaRPr lang="en-US" altLang="en-US" sz="1200">
              <a:solidFill>
                <a:srgbClr val="898989"/>
              </a:solidFill>
            </a:endParaRPr>
          </a:p>
        </p:txBody>
      </p:sp>
      <p:sp>
        <p:nvSpPr>
          <p:cNvPr id="10245" name="Rectangle 60"/>
          <p:cNvSpPr>
            <a:spLocks noChangeArrowheads="1"/>
          </p:cNvSpPr>
          <p:nvPr/>
        </p:nvSpPr>
        <p:spPr bwMode="auto">
          <a:xfrm>
            <a:off x="1371601" y="1392383"/>
            <a:ext cx="9213272" cy="3280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CA" altLang="en-US" b="1" dirty="0"/>
              <a:t>Transitive dependency</a:t>
            </a:r>
          </a:p>
          <a:p>
            <a:pPr>
              <a:lnSpc>
                <a:spcPct val="140000"/>
              </a:lnSpc>
            </a:pPr>
            <a:r>
              <a:rPr lang="en-CA" altLang="en-US" dirty="0">
                <a:latin typeface="Arial" panose="020B0604020202020204" pitchFamily="34" charset="0"/>
              </a:rPr>
              <a:t>Consider attributes A, B, and C, and where</a:t>
            </a:r>
          </a:p>
          <a:p>
            <a:pPr>
              <a:lnSpc>
                <a:spcPct val="150000"/>
              </a:lnSpc>
            </a:pPr>
            <a:r>
              <a:rPr lang="en-CA" altLang="en-US" dirty="0">
                <a:latin typeface="Arial" panose="020B0604020202020204" pitchFamily="34" charset="0"/>
              </a:rPr>
              <a:t>	A </a:t>
            </a:r>
            <a:r>
              <a:rPr lang="en-CA" altLang="en-US" noProof="1">
                <a:latin typeface="Arial" panose="020B0604020202020204" pitchFamily="34" charset="0"/>
                <a:sym typeface="Wingdings" panose="05000000000000000000" pitchFamily="2" charset="2"/>
              </a:rPr>
              <a:t></a:t>
            </a:r>
            <a:r>
              <a:rPr lang="en-CA" altLang="en-US" dirty="0">
                <a:latin typeface="Arial" panose="020B0604020202020204" pitchFamily="34" charset="0"/>
              </a:rPr>
              <a:t> B and B </a:t>
            </a:r>
            <a:r>
              <a:rPr lang="en-CA" altLang="en-US" noProof="1">
                <a:latin typeface="Arial" panose="020B0604020202020204" pitchFamily="34" charset="0"/>
                <a:sym typeface="Wingdings" panose="05000000000000000000" pitchFamily="2" charset="2"/>
              </a:rPr>
              <a:t></a:t>
            </a:r>
            <a:r>
              <a:rPr lang="en-CA" altLang="en-US" dirty="0">
                <a:latin typeface="Arial" panose="020B0604020202020204" pitchFamily="34" charset="0"/>
              </a:rPr>
              <a:t> C. </a:t>
            </a:r>
          </a:p>
          <a:p>
            <a:pPr>
              <a:lnSpc>
                <a:spcPct val="150000"/>
              </a:lnSpc>
            </a:pPr>
            <a:r>
              <a:rPr lang="en-CA" altLang="en-US" dirty="0">
                <a:latin typeface="Arial" panose="020B0604020202020204" pitchFamily="34" charset="0"/>
              </a:rPr>
              <a:t>Functional dependencies are transitive, which means that we also have the functional dependency 	A </a:t>
            </a:r>
            <a:r>
              <a:rPr lang="en-CA" altLang="en-US" noProof="1">
                <a:latin typeface="Arial" panose="020B0604020202020204" pitchFamily="34" charset="0"/>
                <a:sym typeface="Wingdings" panose="05000000000000000000" pitchFamily="2" charset="2"/>
              </a:rPr>
              <a:t></a:t>
            </a:r>
            <a:r>
              <a:rPr lang="en-CA" altLang="en-US" dirty="0">
                <a:latin typeface="Arial" panose="020B0604020202020204" pitchFamily="34" charset="0"/>
              </a:rPr>
              <a:t> C</a:t>
            </a:r>
          </a:p>
          <a:p>
            <a:pPr>
              <a:lnSpc>
                <a:spcPct val="150000"/>
              </a:lnSpc>
            </a:pPr>
            <a:r>
              <a:rPr lang="en-CA" altLang="en-US" dirty="0">
                <a:latin typeface="Arial" panose="020B0604020202020204" pitchFamily="34" charset="0"/>
              </a:rPr>
              <a:t>We say that C is transitively dependent on A through B. </a:t>
            </a:r>
            <a:endParaRPr lang="en-US" altLang="en-US" dirty="0">
              <a:latin typeface="Arial" panose="020B0604020202020204" pitchFamily="34" charset="0"/>
            </a:endParaRPr>
          </a:p>
        </p:txBody>
      </p:sp>
    </p:spTree>
    <p:extLst>
      <p:ext uri="{BB962C8B-B14F-4D97-AF65-F5344CB8AC3E}">
        <p14:creationId xmlns:p14="http://schemas.microsoft.com/office/powerpoint/2010/main" val="1433946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CA" altLang="en-US" b="1"/>
              <a:t>Transitive dependency</a:t>
            </a:r>
            <a:endParaRPr lang="en-US" altLang="en-US" b="1"/>
          </a:p>
        </p:txBody>
      </p:sp>
      <p:sp>
        <p:nvSpPr>
          <p:cNvPr id="2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5D16C5B-0666-47B2-AD95-4F0DB0A5372B}" type="slidenum">
              <a:rPr lang="en-US" altLang="en-US" sz="1200">
                <a:solidFill>
                  <a:srgbClr val="898989"/>
                </a:solidFill>
              </a:rPr>
              <a:pPr/>
              <a:t>17</a:t>
            </a:fld>
            <a:endParaRPr lang="en-US" altLang="en-US" sz="1200">
              <a:solidFill>
                <a:srgbClr val="898989"/>
              </a:solidFill>
            </a:endParaRPr>
          </a:p>
        </p:txBody>
      </p:sp>
      <p:sp>
        <p:nvSpPr>
          <p:cNvPr id="11269" name="Freeform 66"/>
          <p:cNvSpPr>
            <a:spLocks/>
          </p:cNvSpPr>
          <p:nvPr/>
        </p:nvSpPr>
        <p:spPr bwMode="auto">
          <a:xfrm>
            <a:off x="3032125" y="2203450"/>
            <a:ext cx="1822450" cy="387350"/>
          </a:xfrm>
          <a:custGeom>
            <a:avLst/>
            <a:gdLst>
              <a:gd name="T0" fmla="*/ 0 w 4032"/>
              <a:gd name="T1" fmla="*/ 0 h 288"/>
              <a:gd name="T2" fmla="*/ 0 w 4032"/>
              <a:gd name="T3" fmla="*/ 520972300 h 288"/>
              <a:gd name="T4" fmla="*/ 823741072 w 4032"/>
              <a:gd name="T5" fmla="*/ 520972300 h 288"/>
              <a:gd name="T6" fmla="*/ 823741072 w 40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2" h="288">
                <a:moveTo>
                  <a:pt x="0" y="0"/>
                </a:moveTo>
                <a:lnTo>
                  <a:pt x="0" y="288"/>
                </a:lnTo>
                <a:lnTo>
                  <a:pt x="4032" y="288"/>
                </a:lnTo>
                <a:lnTo>
                  <a:pt x="4032" y="0"/>
                </a:lnTo>
              </a:path>
            </a:pathLst>
          </a:custGeom>
          <a:noFill/>
          <a:ln w="9525" cap="flat" cmpd="sng">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0" name="Freeform 67"/>
          <p:cNvSpPr>
            <a:spLocks/>
          </p:cNvSpPr>
          <p:nvPr/>
        </p:nvSpPr>
        <p:spPr bwMode="auto">
          <a:xfrm flipV="1">
            <a:off x="6226175" y="1295400"/>
            <a:ext cx="2298700" cy="387350"/>
          </a:xfrm>
          <a:custGeom>
            <a:avLst/>
            <a:gdLst>
              <a:gd name="T0" fmla="*/ 0 w 4032"/>
              <a:gd name="T1" fmla="*/ 0 h 288"/>
              <a:gd name="T2" fmla="*/ 0 w 4032"/>
              <a:gd name="T3" fmla="*/ 520972300 h 288"/>
              <a:gd name="T4" fmla="*/ 1310521252 w 4032"/>
              <a:gd name="T5" fmla="*/ 520972300 h 288"/>
              <a:gd name="T6" fmla="*/ 1310521252 w 40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2" h="288">
                <a:moveTo>
                  <a:pt x="0" y="0"/>
                </a:moveTo>
                <a:lnTo>
                  <a:pt x="0" y="288"/>
                </a:lnTo>
                <a:lnTo>
                  <a:pt x="4032" y="288"/>
                </a:lnTo>
                <a:lnTo>
                  <a:pt x="4032" y="0"/>
                </a:lnTo>
              </a:path>
            </a:pathLst>
          </a:custGeom>
          <a:noFill/>
          <a:ln w="9525" cap="flat" cmpd="sng">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1" name="Text Box 69"/>
          <p:cNvSpPr txBox="1">
            <a:spLocks noChangeArrowheads="1"/>
          </p:cNvSpPr>
          <p:nvPr/>
        </p:nvSpPr>
        <p:spPr bwMode="auto">
          <a:xfrm>
            <a:off x="2416175" y="1752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u="sng"/>
              <a:t>EmpNum</a:t>
            </a:r>
            <a:r>
              <a:rPr lang="en-CA" altLang="en-US" noProof="1"/>
              <a:t> </a:t>
            </a:r>
            <a:r>
              <a:rPr lang="en-US" altLang="en-US"/>
              <a:t>  </a:t>
            </a:r>
            <a:r>
              <a:rPr lang="en-CA" altLang="en-US"/>
              <a:t>EmpEmail     </a:t>
            </a:r>
            <a:r>
              <a:rPr lang="en-CA" altLang="en-US" noProof="1"/>
              <a:t>DeptNum       </a:t>
            </a:r>
            <a:r>
              <a:rPr lang="en-CA" altLang="en-US"/>
              <a:t>DeptNname</a:t>
            </a:r>
            <a:endParaRPr lang="en-US" altLang="en-US"/>
          </a:p>
        </p:txBody>
      </p:sp>
      <p:sp>
        <p:nvSpPr>
          <p:cNvPr id="11272" name="Rectangle 70"/>
          <p:cNvSpPr>
            <a:spLocks noChangeArrowheads="1"/>
          </p:cNvSpPr>
          <p:nvPr/>
        </p:nvSpPr>
        <p:spPr bwMode="auto">
          <a:xfrm>
            <a:off x="2339975" y="1676400"/>
            <a:ext cx="1447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73" name="Rectangle 71"/>
          <p:cNvSpPr>
            <a:spLocks noChangeArrowheads="1"/>
          </p:cNvSpPr>
          <p:nvPr/>
        </p:nvSpPr>
        <p:spPr bwMode="auto">
          <a:xfrm>
            <a:off x="3787775" y="1676400"/>
            <a:ext cx="1600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74" name="Rectangle 72"/>
          <p:cNvSpPr>
            <a:spLocks noChangeArrowheads="1"/>
          </p:cNvSpPr>
          <p:nvPr/>
        </p:nvSpPr>
        <p:spPr bwMode="auto">
          <a:xfrm>
            <a:off x="5387975" y="1676400"/>
            <a:ext cx="1752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75" name="Rectangle 73"/>
          <p:cNvSpPr>
            <a:spLocks noChangeArrowheads="1"/>
          </p:cNvSpPr>
          <p:nvPr/>
        </p:nvSpPr>
        <p:spPr bwMode="auto">
          <a:xfrm>
            <a:off x="7140575" y="1676400"/>
            <a:ext cx="1981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76" name="Freeform 76"/>
          <p:cNvSpPr>
            <a:spLocks/>
          </p:cNvSpPr>
          <p:nvPr/>
        </p:nvSpPr>
        <p:spPr bwMode="auto">
          <a:xfrm>
            <a:off x="4854575" y="2209800"/>
            <a:ext cx="1143000" cy="381000"/>
          </a:xfrm>
          <a:custGeom>
            <a:avLst/>
            <a:gdLst>
              <a:gd name="T0" fmla="*/ 0 w 720"/>
              <a:gd name="T1" fmla="*/ 604837500 h 240"/>
              <a:gd name="T2" fmla="*/ 1814512500 w 720"/>
              <a:gd name="T3" fmla="*/ 604837500 h 240"/>
              <a:gd name="T4" fmla="*/ 181451250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720" y="240"/>
                </a:lnTo>
                <a:lnTo>
                  <a:pt x="720"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7" name="AutoShape 77"/>
          <p:cNvSpPr>
            <a:spLocks noChangeArrowheads="1"/>
          </p:cNvSpPr>
          <p:nvPr/>
        </p:nvSpPr>
        <p:spPr bwMode="auto">
          <a:xfrm rot="20778544">
            <a:off x="3810000" y="2971800"/>
            <a:ext cx="1143000" cy="6858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78" name="Freeform 78"/>
          <p:cNvSpPr>
            <a:spLocks/>
          </p:cNvSpPr>
          <p:nvPr/>
        </p:nvSpPr>
        <p:spPr bwMode="auto">
          <a:xfrm>
            <a:off x="3359150" y="4489450"/>
            <a:ext cx="1822450" cy="387350"/>
          </a:xfrm>
          <a:custGeom>
            <a:avLst/>
            <a:gdLst>
              <a:gd name="T0" fmla="*/ 0 w 4032"/>
              <a:gd name="T1" fmla="*/ 0 h 288"/>
              <a:gd name="T2" fmla="*/ 0 w 4032"/>
              <a:gd name="T3" fmla="*/ 520972300 h 288"/>
              <a:gd name="T4" fmla="*/ 823741072 w 4032"/>
              <a:gd name="T5" fmla="*/ 520972300 h 288"/>
              <a:gd name="T6" fmla="*/ 823741072 w 40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2" h="288">
                <a:moveTo>
                  <a:pt x="0" y="0"/>
                </a:moveTo>
                <a:lnTo>
                  <a:pt x="0" y="288"/>
                </a:lnTo>
                <a:lnTo>
                  <a:pt x="4032" y="288"/>
                </a:lnTo>
                <a:lnTo>
                  <a:pt x="4032" y="0"/>
                </a:lnTo>
              </a:path>
            </a:pathLst>
          </a:custGeom>
          <a:noFill/>
          <a:ln w="9525" cap="flat" cmpd="sng">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79" name="Freeform 79"/>
          <p:cNvSpPr>
            <a:spLocks/>
          </p:cNvSpPr>
          <p:nvPr/>
        </p:nvSpPr>
        <p:spPr bwMode="auto">
          <a:xfrm flipV="1">
            <a:off x="6553200" y="3581400"/>
            <a:ext cx="2298700" cy="387350"/>
          </a:xfrm>
          <a:custGeom>
            <a:avLst/>
            <a:gdLst>
              <a:gd name="T0" fmla="*/ 0 w 4032"/>
              <a:gd name="T1" fmla="*/ 0 h 288"/>
              <a:gd name="T2" fmla="*/ 0 w 4032"/>
              <a:gd name="T3" fmla="*/ 520972300 h 288"/>
              <a:gd name="T4" fmla="*/ 1310521252 w 4032"/>
              <a:gd name="T5" fmla="*/ 520972300 h 288"/>
              <a:gd name="T6" fmla="*/ 1310521252 w 403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2" h="288">
                <a:moveTo>
                  <a:pt x="0" y="0"/>
                </a:moveTo>
                <a:lnTo>
                  <a:pt x="0" y="288"/>
                </a:lnTo>
                <a:lnTo>
                  <a:pt x="4032" y="288"/>
                </a:lnTo>
                <a:lnTo>
                  <a:pt x="4032" y="0"/>
                </a:lnTo>
              </a:path>
            </a:pathLst>
          </a:custGeom>
          <a:noFill/>
          <a:ln w="9525" cap="flat" cmpd="sng">
            <a:solidFill>
              <a:srgbClr val="000000"/>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280" name="Text Box 80"/>
          <p:cNvSpPr txBox="1">
            <a:spLocks noChangeArrowheads="1"/>
          </p:cNvSpPr>
          <p:nvPr/>
        </p:nvSpPr>
        <p:spPr bwMode="auto">
          <a:xfrm>
            <a:off x="2743200" y="4038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u="sng"/>
              <a:t>EmpNum</a:t>
            </a:r>
            <a:r>
              <a:rPr lang="en-CA" altLang="en-US"/>
              <a:t>   </a:t>
            </a:r>
            <a:r>
              <a:rPr lang="en-CA" altLang="en-US" noProof="1"/>
              <a:t> </a:t>
            </a:r>
            <a:r>
              <a:rPr lang="en-CA" altLang="en-US"/>
              <a:t>EmpEmail     </a:t>
            </a:r>
            <a:r>
              <a:rPr lang="en-CA" altLang="en-US" noProof="1"/>
              <a:t>DeptNum       </a:t>
            </a:r>
            <a:r>
              <a:rPr lang="en-CA" altLang="en-US"/>
              <a:t>DeptNname</a:t>
            </a:r>
            <a:endParaRPr lang="en-US" altLang="en-US"/>
          </a:p>
        </p:txBody>
      </p:sp>
      <p:sp>
        <p:nvSpPr>
          <p:cNvPr id="11281" name="Rectangle 81"/>
          <p:cNvSpPr>
            <a:spLocks noChangeArrowheads="1"/>
          </p:cNvSpPr>
          <p:nvPr/>
        </p:nvSpPr>
        <p:spPr bwMode="auto">
          <a:xfrm>
            <a:off x="2667000" y="3962400"/>
            <a:ext cx="1447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2" name="Rectangle 82"/>
          <p:cNvSpPr>
            <a:spLocks noChangeArrowheads="1"/>
          </p:cNvSpPr>
          <p:nvPr/>
        </p:nvSpPr>
        <p:spPr bwMode="auto">
          <a:xfrm>
            <a:off x="4114800" y="3962400"/>
            <a:ext cx="1600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3" name="Rectangle 83"/>
          <p:cNvSpPr>
            <a:spLocks noChangeArrowheads="1"/>
          </p:cNvSpPr>
          <p:nvPr/>
        </p:nvSpPr>
        <p:spPr bwMode="auto">
          <a:xfrm>
            <a:off x="5715000" y="3962400"/>
            <a:ext cx="1752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4" name="Rectangle 84"/>
          <p:cNvSpPr>
            <a:spLocks noChangeArrowheads="1"/>
          </p:cNvSpPr>
          <p:nvPr/>
        </p:nvSpPr>
        <p:spPr bwMode="auto">
          <a:xfrm>
            <a:off x="7467600" y="3962400"/>
            <a:ext cx="1981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1285" name="Freeform 85"/>
          <p:cNvSpPr>
            <a:spLocks/>
          </p:cNvSpPr>
          <p:nvPr/>
        </p:nvSpPr>
        <p:spPr bwMode="auto">
          <a:xfrm>
            <a:off x="5181600" y="4495800"/>
            <a:ext cx="1143000" cy="381000"/>
          </a:xfrm>
          <a:custGeom>
            <a:avLst/>
            <a:gdLst>
              <a:gd name="T0" fmla="*/ 0 w 720"/>
              <a:gd name="T1" fmla="*/ 604837500 h 240"/>
              <a:gd name="T2" fmla="*/ 1814512500 w 720"/>
              <a:gd name="T3" fmla="*/ 604837500 h 240"/>
              <a:gd name="T4" fmla="*/ 181451250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720" y="240"/>
                </a:lnTo>
                <a:lnTo>
                  <a:pt x="720"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6" name="Freeform 86"/>
          <p:cNvSpPr>
            <a:spLocks/>
          </p:cNvSpPr>
          <p:nvPr/>
        </p:nvSpPr>
        <p:spPr bwMode="auto">
          <a:xfrm>
            <a:off x="6324600" y="4495800"/>
            <a:ext cx="2057400" cy="381000"/>
          </a:xfrm>
          <a:custGeom>
            <a:avLst/>
            <a:gdLst>
              <a:gd name="T0" fmla="*/ 0 w 720"/>
              <a:gd name="T1" fmla="*/ 604837500 h 240"/>
              <a:gd name="T2" fmla="*/ 2147483647 w 720"/>
              <a:gd name="T3" fmla="*/ 604837500 h 240"/>
              <a:gd name="T4" fmla="*/ 2147483647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720" y="240"/>
                </a:lnTo>
                <a:lnTo>
                  <a:pt x="720"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7" name="Rectangle 87"/>
          <p:cNvSpPr>
            <a:spLocks noChangeArrowheads="1"/>
          </p:cNvSpPr>
          <p:nvPr/>
        </p:nvSpPr>
        <p:spPr bwMode="auto">
          <a:xfrm>
            <a:off x="2209800" y="5105401"/>
            <a:ext cx="8153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DeptName is </a:t>
            </a:r>
            <a:r>
              <a:rPr lang="en-CA" altLang="en-US" i="1"/>
              <a:t>transitively dependent</a:t>
            </a:r>
            <a:r>
              <a:rPr lang="en-CA" altLang="en-US"/>
              <a:t> on EmpNum via DeptNum</a:t>
            </a:r>
          </a:p>
          <a:p>
            <a:pPr lvl="2"/>
            <a:r>
              <a:rPr lang="en-CA" altLang="en-US"/>
              <a:t>EmpNum </a:t>
            </a:r>
            <a:r>
              <a:rPr lang="en-CA" altLang="en-US" noProof="1">
                <a:sym typeface="Wingdings" panose="05000000000000000000" pitchFamily="2" charset="2"/>
              </a:rPr>
              <a:t></a:t>
            </a:r>
            <a:r>
              <a:rPr lang="en-CA" altLang="en-US" noProof="1"/>
              <a:t> DeptN</a:t>
            </a:r>
            <a:r>
              <a:rPr lang="en-CA" altLang="en-US"/>
              <a:t>ame</a:t>
            </a:r>
            <a:endParaRPr lang="en-US" altLang="en-US"/>
          </a:p>
        </p:txBody>
      </p:sp>
      <p:sp>
        <p:nvSpPr>
          <p:cNvPr id="11288" name="Rectangle 88"/>
          <p:cNvSpPr>
            <a:spLocks noChangeArrowheads="1"/>
          </p:cNvSpPr>
          <p:nvPr/>
        </p:nvSpPr>
        <p:spPr bwMode="auto">
          <a:xfrm>
            <a:off x="2339976" y="1066800"/>
            <a:ext cx="3021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EmpNum </a:t>
            </a:r>
            <a:r>
              <a:rPr lang="en-CA" altLang="en-US" noProof="1">
                <a:sym typeface="Wingdings" panose="05000000000000000000" pitchFamily="2" charset="2"/>
              </a:rPr>
              <a:t></a:t>
            </a:r>
            <a:r>
              <a:rPr lang="en-CA" altLang="en-US" noProof="1"/>
              <a:t> DeptNum</a:t>
            </a:r>
            <a:endParaRPr lang="en-US" altLang="en-US"/>
          </a:p>
        </p:txBody>
      </p:sp>
      <p:sp>
        <p:nvSpPr>
          <p:cNvPr id="11289" name="Rectangle 89"/>
          <p:cNvSpPr>
            <a:spLocks noChangeArrowheads="1"/>
          </p:cNvSpPr>
          <p:nvPr/>
        </p:nvSpPr>
        <p:spPr bwMode="auto">
          <a:xfrm>
            <a:off x="6705600" y="2438400"/>
            <a:ext cx="315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DeptNum </a:t>
            </a:r>
            <a:r>
              <a:rPr lang="en-CA" altLang="en-US" noProof="1">
                <a:sym typeface="Wingdings" panose="05000000000000000000" pitchFamily="2" charset="2"/>
              </a:rPr>
              <a:t></a:t>
            </a:r>
            <a:r>
              <a:rPr lang="en-CA" altLang="en-US" noProof="1"/>
              <a:t> DeptN</a:t>
            </a:r>
            <a:r>
              <a:rPr lang="en-CA" altLang="en-US"/>
              <a:t>ame</a:t>
            </a:r>
            <a:endParaRPr lang="en-US" altLang="en-US"/>
          </a:p>
        </p:txBody>
      </p:sp>
    </p:spTree>
    <p:extLst>
      <p:ext uri="{BB962C8B-B14F-4D97-AF65-F5344CB8AC3E}">
        <p14:creationId xmlns:p14="http://schemas.microsoft.com/office/powerpoint/2010/main" val="2489666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CA" altLang="en-US" b="1" dirty="0"/>
              <a:t>Partial dependency</a:t>
            </a:r>
            <a:endParaRPr lang="en-US" altLang="en-US" b="1" dirty="0"/>
          </a:p>
        </p:txBody>
      </p:sp>
      <p:sp>
        <p:nvSpPr>
          <p:cNvPr id="13"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4"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3A6F8A-1144-4B18-96F6-C2E4199B30B1}" type="slidenum">
              <a:rPr lang="en-US" altLang="en-US" sz="1200">
                <a:solidFill>
                  <a:srgbClr val="898989"/>
                </a:solidFill>
              </a:rPr>
              <a:pPr/>
              <a:t>18</a:t>
            </a:fld>
            <a:endParaRPr lang="en-US" altLang="en-US" sz="1200">
              <a:solidFill>
                <a:srgbClr val="898989"/>
              </a:solidFill>
            </a:endParaRPr>
          </a:p>
        </p:txBody>
      </p:sp>
      <p:sp>
        <p:nvSpPr>
          <p:cNvPr id="12293" name="Text Box 88"/>
          <p:cNvSpPr txBox="1">
            <a:spLocks noChangeArrowheads="1"/>
          </p:cNvSpPr>
          <p:nvPr/>
        </p:nvSpPr>
        <p:spPr bwMode="auto">
          <a:xfrm>
            <a:off x="1333499" y="1274352"/>
            <a:ext cx="980555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dirty="0"/>
              <a:t>A </a:t>
            </a:r>
            <a:r>
              <a:rPr lang="en-CA" altLang="en-US" b="1" dirty="0"/>
              <a:t>partial dependency</a:t>
            </a:r>
            <a:r>
              <a:rPr lang="en-CA" altLang="en-US" dirty="0"/>
              <a:t> exists when an attribute B is functionally dependent on an attribute A, and A is a component of a multipart candidate key.</a:t>
            </a:r>
            <a:endParaRPr lang="en-US" altLang="en-US" dirty="0"/>
          </a:p>
        </p:txBody>
      </p:sp>
      <p:sp>
        <p:nvSpPr>
          <p:cNvPr id="12294" name="Text Box 89"/>
          <p:cNvSpPr txBox="1">
            <a:spLocks noChangeArrowheads="1"/>
          </p:cNvSpPr>
          <p:nvPr/>
        </p:nvSpPr>
        <p:spPr bwMode="auto">
          <a:xfrm>
            <a:off x="2514600" y="3429001"/>
            <a:ext cx="1905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CA" altLang="en-US" u="sng"/>
              <a:t>InvNum</a:t>
            </a:r>
            <a:endParaRPr lang="en-US" altLang="en-US" u="sng"/>
          </a:p>
        </p:txBody>
      </p:sp>
      <p:sp>
        <p:nvSpPr>
          <p:cNvPr id="12295" name="Text Box 90"/>
          <p:cNvSpPr txBox="1">
            <a:spLocks noChangeArrowheads="1"/>
          </p:cNvSpPr>
          <p:nvPr/>
        </p:nvSpPr>
        <p:spPr bwMode="auto">
          <a:xfrm>
            <a:off x="4419600" y="3429001"/>
            <a:ext cx="16764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CA" altLang="en-US" u="sng"/>
              <a:t>LineNum</a:t>
            </a:r>
            <a:endParaRPr lang="en-US" altLang="en-US" u="sng"/>
          </a:p>
        </p:txBody>
      </p:sp>
      <p:sp>
        <p:nvSpPr>
          <p:cNvPr id="12296" name="Text Box 91"/>
          <p:cNvSpPr txBox="1">
            <a:spLocks noChangeArrowheads="1"/>
          </p:cNvSpPr>
          <p:nvPr/>
        </p:nvSpPr>
        <p:spPr bwMode="auto">
          <a:xfrm>
            <a:off x="6096000" y="3429001"/>
            <a:ext cx="990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CA" altLang="en-US"/>
              <a:t>Qty</a:t>
            </a:r>
            <a:endParaRPr lang="en-US" altLang="en-US"/>
          </a:p>
        </p:txBody>
      </p:sp>
      <p:sp>
        <p:nvSpPr>
          <p:cNvPr id="12297" name="Text Box 92"/>
          <p:cNvSpPr txBox="1">
            <a:spLocks noChangeArrowheads="1"/>
          </p:cNvSpPr>
          <p:nvPr/>
        </p:nvSpPr>
        <p:spPr bwMode="auto">
          <a:xfrm>
            <a:off x="7086600" y="3429001"/>
            <a:ext cx="16764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CA" altLang="en-US"/>
              <a:t>InvDate</a:t>
            </a:r>
            <a:endParaRPr lang="en-US" altLang="en-US"/>
          </a:p>
        </p:txBody>
      </p:sp>
      <p:sp>
        <p:nvSpPr>
          <p:cNvPr id="12298" name="Freeform 94"/>
          <p:cNvSpPr>
            <a:spLocks/>
          </p:cNvSpPr>
          <p:nvPr/>
        </p:nvSpPr>
        <p:spPr bwMode="auto">
          <a:xfrm>
            <a:off x="5105400" y="3886200"/>
            <a:ext cx="1676400" cy="533400"/>
          </a:xfrm>
          <a:custGeom>
            <a:avLst/>
            <a:gdLst>
              <a:gd name="T0" fmla="*/ 0 w 1056"/>
              <a:gd name="T1" fmla="*/ 0 h 336"/>
              <a:gd name="T2" fmla="*/ 0 w 1056"/>
              <a:gd name="T3" fmla="*/ 846772500 h 336"/>
              <a:gd name="T4" fmla="*/ 2147483647 w 1056"/>
              <a:gd name="T5" fmla="*/ 846772500 h 336"/>
              <a:gd name="T6" fmla="*/ 2147483647 w 105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6" h="336">
                <a:moveTo>
                  <a:pt x="0" y="0"/>
                </a:moveTo>
                <a:lnTo>
                  <a:pt x="0" y="336"/>
                </a:lnTo>
                <a:lnTo>
                  <a:pt x="1056" y="336"/>
                </a:lnTo>
                <a:lnTo>
                  <a:pt x="1056"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Freeform 95"/>
          <p:cNvSpPr>
            <a:spLocks/>
          </p:cNvSpPr>
          <p:nvPr/>
        </p:nvSpPr>
        <p:spPr bwMode="auto">
          <a:xfrm>
            <a:off x="3429000" y="3886200"/>
            <a:ext cx="4495800" cy="533400"/>
          </a:xfrm>
          <a:custGeom>
            <a:avLst/>
            <a:gdLst>
              <a:gd name="T0" fmla="*/ 0 w 1056"/>
              <a:gd name="T1" fmla="*/ 0 h 336"/>
              <a:gd name="T2" fmla="*/ 0 w 1056"/>
              <a:gd name="T3" fmla="*/ 846772500 h 336"/>
              <a:gd name="T4" fmla="*/ 2147483647 w 1056"/>
              <a:gd name="T5" fmla="*/ 846772500 h 336"/>
              <a:gd name="T6" fmla="*/ 2147483647 w 105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6" h="336">
                <a:moveTo>
                  <a:pt x="0" y="0"/>
                </a:moveTo>
                <a:lnTo>
                  <a:pt x="0" y="336"/>
                </a:lnTo>
                <a:lnTo>
                  <a:pt x="1056" y="336"/>
                </a:lnTo>
                <a:lnTo>
                  <a:pt x="1056"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Freeform 96"/>
          <p:cNvSpPr>
            <a:spLocks/>
          </p:cNvSpPr>
          <p:nvPr/>
        </p:nvSpPr>
        <p:spPr bwMode="auto">
          <a:xfrm flipV="1">
            <a:off x="3581400" y="2895600"/>
            <a:ext cx="4495800" cy="533400"/>
          </a:xfrm>
          <a:custGeom>
            <a:avLst/>
            <a:gdLst>
              <a:gd name="T0" fmla="*/ 0 w 1056"/>
              <a:gd name="T1" fmla="*/ 0 h 336"/>
              <a:gd name="T2" fmla="*/ 0 w 1056"/>
              <a:gd name="T3" fmla="*/ 846772500 h 336"/>
              <a:gd name="T4" fmla="*/ 2147483647 w 1056"/>
              <a:gd name="T5" fmla="*/ 846772500 h 336"/>
              <a:gd name="T6" fmla="*/ 2147483647 w 105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56" h="336">
                <a:moveTo>
                  <a:pt x="0" y="0"/>
                </a:moveTo>
                <a:lnTo>
                  <a:pt x="0" y="336"/>
                </a:lnTo>
                <a:lnTo>
                  <a:pt x="1056" y="336"/>
                </a:lnTo>
                <a:lnTo>
                  <a:pt x="1056"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Text Box 97"/>
          <p:cNvSpPr txBox="1">
            <a:spLocks noChangeArrowheads="1"/>
          </p:cNvSpPr>
          <p:nvPr/>
        </p:nvSpPr>
        <p:spPr bwMode="auto">
          <a:xfrm>
            <a:off x="2514600" y="4648200"/>
            <a:ext cx="6934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dirty="0"/>
              <a:t>Candidate keys: {</a:t>
            </a:r>
            <a:r>
              <a:rPr lang="en-CA" altLang="en-US" dirty="0" err="1"/>
              <a:t>InvNum</a:t>
            </a:r>
            <a:r>
              <a:rPr lang="en-CA" altLang="en-US" dirty="0"/>
              <a:t>, </a:t>
            </a:r>
            <a:r>
              <a:rPr lang="en-CA" altLang="en-US" dirty="0" err="1"/>
              <a:t>LineNum</a:t>
            </a:r>
            <a:r>
              <a:rPr lang="en-CA" altLang="en-US" dirty="0"/>
              <a:t>} </a:t>
            </a:r>
            <a:r>
              <a:rPr lang="en-CA" altLang="en-US" dirty="0" err="1"/>
              <a:t>InvDate</a:t>
            </a:r>
            <a:r>
              <a:rPr lang="en-CA" altLang="en-US" dirty="0"/>
              <a:t> is </a:t>
            </a:r>
            <a:r>
              <a:rPr lang="en-CA" altLang="en-US" i="1" dirty="0"/>
              <a:t>partially dependent</a:t>
            </a:r>
            <a:r>
              <a:rPr lang="en-CA" altLang="en-US" dirty="0"/>
              <a:t> on {</a:t>
            </a:r>
            <a:r>
              <a:rPr lang="en-CA" altLang="en-US" dirty="0" err="1"/>
              <a:t>InvNum</a:t>
            </a:r>
            <a:r>
              <a:rPr lang="en-CA" altLang="en-US" dirty="0"/>
              <a:t>, </a:t>
            </a:r>
            <a:r>
              <a:rPr lang="en-CA" altLang="en-US" dirty="0" err="1"/>
              <a:t>LineNum</a:t>
            </a:r>
            <a:r>
              <a:rPr lang="en-CA" altLang="en-US" dirty="0"/>
              <a:t>} as </a:t>
            </a:r>
            <a:r>
              <a:rPr lang="en-CA" altLang="en-US" dirty="0" err="1">
                <a:solidFill>
                  <a:srgbClr val="FF0000"/>
                </a:solidFill>
              </a:rPr>
              <a:t>InvNum</a:t>
            </a:r>
            <a:r>
              <a:rPr lang="en-CA" altLang="en-US" dirty="0">
                <a:solidFill>
                  <a:srgbClr val="FF0000"/>
                </a:solidFill>
              </a:rPr>
              <a:t> is a determinant of </a:t>
            </a:r>
            <a:r>
              <a:rPr lang="en-CA" altLang="en-US" dirty="0" err="1">
                <a:solidFill>
                  <a:srgbClr val="FF0000"/>
                </a:solidFill>
              </a:rPr>
              <a:t>InvDate</a:t>
            </a:r>
            <a:r>
              <a:rPr lang="en-CA" altLang="en-US" dirty="0">
                <a:solidFill>
                  <a:srgbClr val="FF0000"/>
                </a:solidFill>
              </a:rPr>
              <a:t> and </a:t>
            </a:r>
            <a:r>
              <a:rPr lang="en-CA" altLang="en-US" dirty="0" err="1">
                <a:solidFill>
                  <a:srgbClr val="FF0000"/>
                </a:solidFill>
              </a:rPr>
              <a:t>InvNum</a:t>
            </a:r>
            <a:r>
              <a:rPr lang="en-CA" altLang="en-US" dirty="0">
                <a:solidFill>
                  <a:srgbClr val="FF0000"/>
                </a:solidFill>
              </a:rPr>
              <a:t> is part of a candidate key</a:t>
            </a:r>
            <a:endParaRPr lang="en-US" altLang="en-US" dirty="0">
              <a:solidFill>
                <a:srgbClr val="FF0000"/>
              </a:solidFill>
            </a:endParaRPr>
          </a:p>
        </p:txBody>
      </p:sp>
    </p:spTree>
    <p:extLst>
      <p:ext uri="{BB962C8B-B14F-4D97-AF65-F5344CB8AC3E}">
        <p14:creationId xmlns:p14="http://schemas.microsoft.com/office/powerpoint/2010/main" val="1089077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CA" altLang="en-US" b="1">
                <a:latin typeface="Arial" panose="020B0604020202020204" pitchFamily="34" charset="0"/>
              </a:rPr>
              <a:t>First Normal Form</a:t>
            </a:r>
            <a:endParaRPr lang="en-US" altLang="en-US" b="1">
              <a:latin typeface="Arial" panose="020B0604020202020204" pitchFamily="34" charset="0"/>
            </a:endParaRPr>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38F65C-23C1-4E92-9E21-9BA799042565}" type="slidenum">
              <a:rPr lang="en-US" altLang="en-US" sz="1200">
                <a:solidFill>
                  <a:srgbClr val="898989"/>
                </a:solidFill>
              </a:rPr>
              <a:pPr/>
              <a:t>19</a:t>
            </a:fld>
            <a:endParaRPr lang="en-US" altLang="en-US" sz="1200">
              <a:solidFill>
                <a:srgbClr val="898989"/>
              </a:solidFill>
            </a:endParaRPr>
          </a:p>
        </p:txBody>
      </p:sp>
      <p:sp>
        <p:nvSpPr>
          <p:cNvPr id="13317" name="Text Box 82"/>
          <p:cNvSpPr txBox="1">
            <a:spLocks noChangeArrowheads="1"/>
          </p:cNvSpPr>
          <p:nvPr/>
        </p:nvSpPr>
        <p:spPr bwMode="auto">
          <a:xfrm>
            <a:off x="1349519" y="1364671"/>
            <a:ext cx="9443171"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CA" altLang="en-US" b="1" dirty="0">
                <a:latin typeface="Arial" panose="020B0604020202020204" pitchFamily="34" charset="0"/>
              </a:rPr>
              <a:t>First Normal Form</a:t>
            </a:r>
          </a:p>
          <a:p>
            <a:r>
              <a:rPr lang="en-CA" altLang="en-US" dirty="0">
                <a:latin typeface="Arial" panose="020B0604020202020204" pitchFamily="34" charset="0"/>
              </a:rPr>
              <a:t>We say a relation is in </a:t>
            </a:r>
            <a:r>
              <a:rPr lang="en-CA" altLang="en-US" b="1" dirty="0">
                <a:latin typeface="Arial" panose="020B0604020202020204" pitchFamily="34" charset="0"/>
              </a:rPr>
              <a:t>1NF</a:t>
            </a:r>
            <a:r>
              <a:rPr lang="en-CA" altLang="en-US" dirty="0">
                <a:latin typeface="Arial" panose="020B0604020202020204" pitchFamily="34" charset="0"/>
              </a:rPr>
              <a:t> if all values stored in the relation are single-valued and atomic. </a:t>
            </a:r>
          </a:p>
          <a:p>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1NF places restrictions on the structure of relations. Values must be simple.</a:t>
            </a:r>
          </a:p>
        </p:txBody>
      </p:sp>
    </p:spTree>
    <p:extLst>
      <p:ext uri="{BB962C8B-B14F-4D97-AF65-F5344CB8AC3E}">
        <p14:creationId xmlns:p14="http://schemas.microsoft.com/office/powerpoint/2010/main" val="3801256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2908312-3006-4A13-A4C3-E6E23B5F1C2B}" type="slidenum">
              <a:rPr lang="en-US" altLang="en-US"/>
              <a:pPr/>
              <a:t>2</a:t>
            </a:fld>
            <a:endParaRPr lang="en-US" altLang="en-US"/>
          </a:p>
        </p:txBody>
      </p:sp>
      <p:sp>
        <p:nvSpPr>
          <p:cNvPr id="6" name="Footer Placeholder 4"/>
          <p:cNvSpPr>
            <a:spLocks noGrp="1"/>
          </p:cNvSpPr>
          <p:nvPr>
            <p:ph type="ftr" sz="quarter" idx="11"/>
          </p:nvPr>
        </p:nvSpPr>
        <p:spPr/>
        <p:txBody>
          <a:bodyPr/>
          <a:lstStyle/>
          <a:p>
            <a:r>
              <a:rPr lang="en-US" altLang="en-US"/>
              <a:t>© Prentice Hall, 2002</a:t>
            </a:r>
          </a:p>
        </p:txBody>
      </p:sp>
      <p:sp>
        <p:nvSpPr>
          <p:cNvPr id="81922" name="Rectangle 2"/>
          <p:cNvSpPr>
            <a:spLocks noGrp="1" noChangeArrowheads="1"/>
          </p:cNvSpPr>
          <p:nvPr>
            <p:ph type="title"/>
          </p:nvPr>
        </p:nvSpPr>
        <p:spPr>
          <a:xfrm>
            <a:off x="1251678" y="299611"/>
            <a:ext cx="7772400" cy="747713"/>
          </a:xfrm>
        </p:spPr>
        <p:txBody>
          <a:bodyPr/>
          <a:lstStyle/>
          <a:p>
            <a:r>
              <a:rPr lang="en-US" altLang="en-US" sz="4000" dirty="0"/>
              <a:t>Well-Structured Relations</a:t>
            </a:r>
          </a:p>
        </p:txBody>
      </p:sp>
      <p:sp>
        <p:nvSpPr>
          <p:cNvPr id="81923" name="Rectangle 3"/>
          <p:cNvSpPr>
            <a:spLocks noGrp="1" noChangeArrowheads="1"/>
          </p:cNvSpPr>
          <p:nvPr>
            <p:ph type="body" idx="1"/>
          </p:nvPr>
        </p:nvSpPr>
        <p:spPr>
          <a:xfrm>
            <a:off x="1251677" y="1285587"/>
            <a:ext cx="10150613" cy="4491757"/>
          </a:xfrm>
        </p:spPr>
        <p:txBody>
          <a:bodyPr/>
          <a:lstStyle/>
          <a:p>
            <a:pPr>
              <a:lnSpc>
                <a:spcPct val="90000"/>
              </a:lnSpc>
            </a:pPr>
            <a:r>
              <a:rPr lang="en-US" altLang="en-US" sz="2800" dirty="0"/>
              <a:t>A relation that contains minimal data redundancy and allows users to insert, delete, and update rows without causing data inconsistencies</a:t>
            </a:r>
          </a:p>
          <a:p>
            <a:pPr>
              <a:lnSpc>
                <a:spcPct val="90000"/>
              </a:lnSpc>
            </a:pPr>
            <a:r>
              <a:rPr lang="en-US" altLang="en-US" sz="2800" dirty="0"/>
              <a:t>Goal is to avoid anomalies</a:t>
            </a:r>
          </a:p>
          <a:p>
            <a:pPr lvl="1">
              <a:lnSpc>
                <a:spcPct val="90000"/>
              </a:lnSpc>
            </a:pPr>
            <a:r>
              <a:rPr lang="en-US" altLang="en-US" sz="2400" b="1" dirty="0">
                <a:solidFill>
                  <a:schemeClr val="folHlink"/>
                </a:solidFill>
              </a:rPr>
              <a:t>Insertion Anomaly</a:t>
            </a:r>
            <a:r>
              <a:rPr lang="en-US" altLang="en-US" sz="2400" dirty="0"/>
              <a:t> – adding new rows forces user to create duplicate data</a:t>
            </a:r>
          </a:p>
          <a:p>
            <a:pPr lvl="1">
              <a:lnSpc>
                <a:spcPct val="90000"/>
              </a:lnSpc>
            </a:pPr>
            <a:r>
              <a:rPr lang="en-US" altLang="en-US" sz="2400" b="1" dirty="0">
                <a:solidFill>
                  <a:schemeClr val="folHlink"/>
                </a:solidFill>
              </a:rPr>
              <a:t>Deletion Anomaly</a:t>
            </a:r>
            <a:r>
              <a:rPr lang="en-US" altLang="en-US" sz="2400" dirty="0"/>
              <a:t> – deleting rows may cause a loss of data that would be needed for other future rows</a:t>
            </a:r>
          </a:p>
          <a:p>
            <a:pPr lvl="1">
              <a:lnSpc>
                <a:spcPct val="90000"/>
              </a:lnSpc>
            </a:pPr>
            <a:r>
              <a:rPr lang="en-US" altLang="en-US" sz="2400" b="1" dirty="0">
                <a:solidFill>
                  <a:schemeClr val="folHlink"/>
                </a:solidFill>
              </a:rPr>
              <a:t>Modification Anomaly</a:t>
            </a:r>
            <a:r>
              <a:rPr lang="en-US" altLang="en-US" sz="2400" dirty="0"/>
              <a:t> – changing data in a row forces changes to other rows because of duplication</a:t>
            </a:r>
          </a:p>
        </p:txBody>
      </p:sp>
      <p:sp>
        <p:nvSpPr>
          <p:cNvPr id="81924" name="Text Box 4"/>
          <p:cNvSpPr txBox="1">
            <a:spLocks noChangeArrowheads="1"/>
          </p:cNvSpPr>
          <p:nvPr/>
        </p:nvSpPr>
        <p:spPr bwMode="auto">
          <a:xfrm>
            <a:off x="1717386" y="5359122"/>
            <a:ext cx="79248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600" b="1" dirty="0">
                <a:solidFill>
                  <a:srgbClr val="FF9900"/>
                </a:solidFill>
              </a:rPr>
              <a:t>General rule of thumb: a table should not pertain to more than one entity type</a:t>
            </a:r>
          </a:p>
        </p:txBody>
      </p:sp>
    </p:spTree>
    <p:extLst>
      <p:ext uri="{BB962C8B-B14F-4D97-AF65-F5344CB8AC3E}">
        <p14:creationId xmlns:p14="http://schemas.microsoft.com/office/powerpoint/2010/main" val="808133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strips(downRight)">
                                      <p:cBhvr>
                                        <p:cTn id="7" dur="500"/>
                                        <p:tgtEl>
                                          <p:spTgt spid="81923">
                                            <p:txEl>
                                              <p:pRg st="0" end="0"/>
                                            </p:txEl>
                                          </p:spTgt>
                                        </p:tgtEl>
                                      </p:cBhvr>
                                    </p:animEffect>
                                  </p:childTnLst>
                                  <p:subTnLst>
                                    <p:animClr clrSpc="rgb" dir="cw">
                                      <p:cBhvr override="childStyle">
                                        <p:cTn dur="1" fill="hold" display="0" masterRel="nextClick" afterEffect="1"/>
                                        <p:tgtEl>
                                          <p:spTgt spid="81923">
                                            <p:txEl>
                                              <p:pRg st="0" end="0"/>
                                            </p:txEl>
                                          </p:spTgt>
                                        </p:tgtEl>
                                        <p:attrNameLst>
                                          <p:attrName>ppt_c</p:attrName>
                                        </p:attrNameLst>
                                      </p:cBhvr>
                                      <p:to>
                                        <a:schemeClr val="accent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strips(downRight)">
                                      <p:cBhvr>
                                        <p:cTn id="12" dur="500"/>
                                        <p:tgtEl>
                                          <p:spTgt spid="81923">
                                            <p:txEl>
                                              <p:pRg st="1" end="1"/>
                                            </p:txEl>
                                          </p:spTgt>
                                        </p:tgtEl>
                                      </p:cBhvr>
                                    </p:animEffect>
                                  </p:childTnLst>
                                  <p:subTnLst>
                                    <p:animClr clrSpc="rgb" dir="cw">
                                      <p:cBhvr override="childStyle">
                                        <p:cTn dur="1" fill="hold" display="0" masterRel="nextClick" afterEffect="1"/>
                                        <p:tgtEl>
                                          <p:spTgt spid="81923">
                                            <p:txEl>
                                              <p:pRg st="1" end="1"/>
                                            </p:txEl>
                                          </p:spTgt>
                                        </p:tgtEl>
                                        <p:attrNameLst>
                                          <p:attrName>ppt_c</p:attrName>
                                        </p:attrNameLst>
                                      </p:cBhvr>
                                      <p:to>
                                        <a:schemeClr val="accent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strips(downRight)">
                                      <p:cBhvr>
                                        <p:cTn id="17" dur="500"/>
                                        <p:tgtEl>
                                          <p:spTgt spid="81923">
                                            <p:txEl>
                                              <p:pRg st="2" end="2"/>
                                            </p:txEl>
                                          </p:spTgt>
                                        </p:tgtEl>
                                      </p:cBhvr>
                                    </p:animEffect>
                                  </p:childTnLst>
                                  <p:subTnLst>
                                    <p:animClr clrSpc="rgb" dir="cw">
                                      <p:cBhvr override="childStyle">
                                        <p:cTn dur="1" fill="hold" display="0" masterRel="nextClick" afterEffect="1"/>
                                        <p:tgtEl>
                                          <p:spTgt spid="81923">
                                            <p:txEl>
                                              <p:pRg st="2" end="2"/>
                                            </p:txEl>
                                          </p:spTgt>
                                        </p:tgtEl>
                                        <p:attrNameLst>
                                          <p:attrName>ppt_c</p:attrName>
                                        </p:attrNameLst>
                                      </p:cBhvr>
                                      <p:to>
                                        <a:schemeClr val="accent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strips(downRight)">
                                      <p:cBhvr>
                                        <p:cTn id="22" dur="500"/>
                                        <p:tgtEl>
                                          <p:spTgt spid="81923">
                                            <p:txEl>
                                              <p:pRg st="3" end="3"/>
                                            </p:txEl>
                                          </p:spTgt>
                                        </p:tgtEl>
                                      </p:cBhvr>
                                    </p:animEffect>
                                  </p:childTnLst>
                                  <p:subTnLst>
                                    <p:animClr clrSpc="rgb" dir="cw">
                                      <p:cBhvr override="childStyle">
                                        <p:cTn dur="1" fill="hold" display="0" masterRel="nextClick" afterEffect="1"/>
                                        <p:tgtEl>
                                          <p:spTgt spid="81923">
                                            <p:txEl>
                                              <p:pRg st="3" end="3"/>
                                            </p:txEl>
                                          </p:spTgt>
                                        </p:tgtEl>
                                        <p:attrNameLst>
                                          <p:attrName>ppt_c</p:attrName>
                                        </p:attrNameLst>
                                      </p:cBhvr>
                                      <p:to>
                                        <a:schemeClr val="accent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Effect transition="in" filter="strips(downRight)">
                                      <p:cBhvr>
                                        <p:cTn id="27" dur="500"/>
                                        <p:tgtEl>
                                          <p:spTgt spid="81923">
                                            <p:txEl>
                                              <p:pRg st="4" end="4"/>
                                            </p:txEl>
                                          </p:spTgt>
                                        </p:tgtEl>
                                      </p:cBhvr>
                                    </p:animEffect>
                                  </p:childTnLst>
                                  <p:subTnLst>
                                    <p:animClr clrSpc="rgb" dir="cw">
                                      <p:cBhvr override="childStyle">
                                        <p:cTn dur="1" fill="hold" display="0" masterRel="nextClick" afterEffect="1"/>
                                        <p:tgtEl>
                                          <p:spTgt spid="81923">
                                            <p:txEl>
                                              <p:pRg st="4" end="4"/>
                                            </p:txEl>
                                          </p:spTgt>
                                        </p:tgtEl>
                                        <p:attrNameLst>
                                          <p:attrName>ppt_c</p:attrName>
                                        </p:attrNameLst>
                                      </p:cBhvr>
                                      <p:to>
                                        <a:schemeClr val="accent1"/>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4"/>
                                        </p:tgtEl>
                                        <p:attrNameLst>
                                          <p:attrName>style.visibility</p:attrName>
                                        </p:attrNameLst>
                                      </p:cBhvr>
                                      <p:to>
                                        <p:strVal val="visible"/>
                                      </p:to>
                                    </p:set>
                                    <p:animEffect transition="in" filter="blinds(horizontal)">
                                      <p:cBhvr>
                                        <p:cTn id="32" dur="500"/>
                                        <p:tgtEl>
                                          <p:spTgt spid="8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bldLvl="2" autoUpdateAnimBg="0"/>
      <p:bldP spid="8192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CA" altLang="en-US" b="1">
                <a:latin typeface="Arial" panose="020B0604020202020204" pitchFamily="34" charset="0"/>
              </a:rPr>
              <a:t>First Normal Form</a:t>
            </a:r>
            <a:endParaRPr lang="en-US" altLang="en-US" b="1">
              <a:latin typeface="Arial" panose="020B0604020202020204" pitchFamily="34" charset="0"/>
            </a:endParaRPr>
          </a:p>
        </p:txBody>
      </p:sp>
      <p:sp>
        <p:nvSpPr>
          <p:cNvPr id="9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9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ABD7CA-B1F9-420B-A308-52A251AA2399}" type="slidenum">
              <a:rPr lang="en-US" altLang="en-US" sz="1200">
                <a:solidFill>
                  <a:srgbClr val="898989"/>
                </a:solidFill>
              </a:rPr>
              <a:pPr/>
              <a:t>20</a:t>
            </a:fld>
            <a:endParaRPr lang="en-US" altLang="en-US" sz="1200">
              <a:solidFill>
                <a:srgbClr val="898989"/>
              </a:solidFill>
            </a:endParaRPr>
          </a:p>
        </p:txBody>
      </p:sp>
      <p:sp>
        <p:nvSpPr>
          <p:cNvPr id="14341" name="Text Box 3"/>
          <p:cNvSpPr txBox="1">
            <a:spLocks noChangeArrowheads="1"/>
          </p:cNvSpPr>
          <p:nvPr/>
        </p:nvSpPr>
        <p:spPr bwMode="auto">
          <a:xfrm>
            <a:off x="2133600" y="1447801"/>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US" altLang="en-US">
                <a:latin typeface="Arial" panose="020B0604020202020204" pitchFamily="34" charset="0"/>
              </a:rPr>
              <a:t>The following in </a:t>
            </a:r>
            <a:r>
              <a:rPr lang="en-US" altLang="en-US" b="1">
                <a:latin typeface="Arial" panose="020B0604020202020204" pitchFamily="34" charset="0"/>
              </a:rPr>
              <a:t>not</a:t>
            </a:r>
            <a:r>
              <a:rPr lang="en-US" altLang="en-US">
                <a:latin typeface="Arial" panose="020B0604020202020204" pitchFamily="34" charset="0"/>
              </a:rPr>
              <a:t> in 1NF</a:t>
            </a:r>
          </a:p>
        </p:txBody>
      </p:sp>
      <p:sp>
        <p:nvSpPr>
          <p:cNvPr id="14342" name="Rectangle 80"/>
          <p:cNvSpPr>
            <a:spLocks noChangeArrowheads="1"/>
          </p:cNvSpPr>
          <p:nvPr/>
        </p:nvSpPr>
        <p:spPr bwMode="auto">
          <a:xfrm>
            <a:off x="1824038" y="2947988"/>
            <a:ext cx="2424112"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3" name="Rectangle 85"/>
          <p:cNvSpPr>
            <a:spLocks noChangeArrowheads="1"/>
          </p:cNvSpPr>
          <p:nvPr/>
        </p:nvSpPr>
        <p:spPr bwMode="auto">
          <a:xfrm>
            <a:off x="4260851" y="2947988"/>
            <a:ext cx="2398713"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4" name="Rectangle 87"/>
          <p:cNvSpPr>
            <a:spLocks noChangeArrowheads="1"/>
          </p:cNvSpPr>
          <p:nvPr/>
        </p:nvSpPr>
        <p:spPr bwMode="auto">
          <a:xfrm>
            <a:off x="6659563" y="2947988"/>
            <a:ext cx="127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5" name="Rectangle 90"/>
          <p:cNvSpPr>
            <a:spLocks noChangeArrowheads="1"/>
          </p:cNvSpPr>
          <p:nvPr/>
        </p:nvSpPr>
        <p:spPr bwMode="auto">
          <a:xfrm>
            <a:off x="6672263" y="2947988"/>
            <a:ext cx="315595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6" name="Rectangle 4"/>
          <p:cNvSpPr>
            <a:spLocks noChangeArrowheads="1"/>
          </p:cNvSpPr>
          <p:nvPr/>
        </p:nvSpPr>
        <p:spPr bwMode="auto">
          <a:xfrm>
            <a:off x="2373314" y="2209801"/>
            <a:ext cx="2257425" cy="3587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7" name="Rectangle 5"/>
          <p:cNvSpPr>
            <a:spLocks noChangeArrowheads="1"/>
          </p:cNvSpPr>
          <p:nvPr/>
        </p:nvSpPr>
        <p:spPr bwMode="auto">
          <a:xfrm>
            <a:off x="2890838" y="2209801"/>
            <a:ext cx="1335302"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00000"/>
                </a:solidFill>
              </a:rPr>
              <a:t>EmpNum</a:t>
            </a:r>
            <a:endParaRPr lang="en-US" altLang="en-US"/>
          </a:p>
        </p:txBody>
      </p:sp>
      <p:sp>
        <p:nvSpPr>
          <p:cNvPr id="14348" name="Rectangle 6"/>
          <p:cNvSpPr>
            <a:spLocks noChangeArrowheads="1"/>
          </p:cNvSpPr>
          <p:nvPr/>
        </p:nvSpPr>
        <p:spPr bwMode="auto">
          <a:xfrm>
            <a:off x="2890838" y="2532063"/>
            <a:ext cx="1211262" cy="30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49" name="Rectangle 8"/>
          <p:cNvSpPr>
            <a:spLocks noChangeArrowheads="1"/>
          </p:cNvSpPr>
          <p:nvPr/>
        </p:nvSpPr>
        <p:spPr bwMode="auto">
          <a:xfrm>
            <a:off x="4641850" y="2209801"/>
            <a:ext cx="2235200" cy="3587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50" name="Rectangle 9"/>
          <p:cNvSpPr>
            <a:spLocks noChangeArrowheads="1"/>
          </p:cNvSpPr>
          <p:nvPr/>
        </p:nvSpPr>
        <p:spPr bwMode="auto">
          <a:xfrm>
            <a:off x="5067300" y="2209800"/>
            <a:ext cx="1498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10000"/>
                </a:solidFill>
              </a:rPr>
              <a:t>EmpPhone</a:t>
            </a:r>
            <a:endParaRPr lang="en-US" altLang="en-US"/>
          </a:p>
        </p:txBody>
      </p:sp>
      <p:sp>
        <p:nvSpPr>
          <p:cNvPr id="14351" name="Rectangle 11"/>
          <p:cNvSpPr>
            <a:spLocks noChangeArrowheads="1"/>
          </p:cNvSpPr>
          <p:nvPr/>
        </p:nvSpPr>
        <p:spPr bwMode="auto">
          <a:xfrm>
            <a:off x="6889750" y="2209801"/>
            <a:ext cx="2940050" cy="358775"/>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52" name="Rectangle 12"/>
          <p:cNvSpPr>
            <a:spLocks noChangeArrowheads="1"/>
          </p:cNvSpPr>
          <p:nvPr/>
        </p:nvSpPr>
        <p:spPr bwMode="auto">
          <a:xfrm>
            <a:off x="7559675" y="2209800"/>
            <a:ext cx="17287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10000"/>
                </a:solidFill>
              </a:rPr>
              <a:t>EmpDegrees</a:t>
            </a:r>
            <a:endParaRPr lang="en-US" altLang="en-US"/>
          </a:p>
        </p:txBody>
      </p:sp>
      <p:sp>
        <p:nvSpPr>
          <p:cNvPr id="14353" name="Line 15"/>
          <p:cNvSpPr>
            <a:spLocks noChangeShapeType="1"/>
          </p:cNvSpPr>
          <p:nvPr/>
        </p:nvSpPr>
        <p:spPr bwMode="auto">
          <a:xfrm>
            <a:off x="2362201" y="2197100"/>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Line 16"/>
          <p:cNvSpPr>
            <a:spLocks noChangeShapeType="1"/>
          </p:cNvSpPr>
          <p:nvPr/>
        </p:nvSpPr>
        <p:spPr bwMode="auto">
          <a:xfrm>
            <a:off x="2362200" y="2197100"/>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5" name="Line 18"/>
          <p:cNvSpPr>
            <a:spLocks noChangeShapeType="1"/>
          </p:cNvSpPr>
          <p:nvPr/>
        </p:nvSpPr>
        <p:spPr bwMode="auto">
          <a:xfrm>
            <a:off x="2362201" y="2197100"/>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19"/>
          <p:cNvSpPr>
            <a:spLocks noChangeShapeType="1"/>
          </p:cNvSpPr>
          <p:nvPr/>
        </p:nvSpPr>
        <p:spPr bwMode="auto">
          <a:xfrm>
            <a:off x="2362200" y="2197100"/>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1"/>
          <p:cNvSpPr>
            <a:spLocks noChangeShapeType="1"/>
          </p:cNvSpPr>
          <p:nvPr/>
        </p:nvSpPr>
        <p:spPr bwMode="auto">
          <a:xfrm>
            <a:off x="2373314" y="2197100"/>
            <a:ext cx="22574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Line 26"/>
          <p:cNvSpPr>
            <a:spLocks noChangeShapeType="1"/>
          </p:cNvSpPr>
          <p:nvPr/>
        </p:nvSpPr>
        <p:spPr bwMode="auto">
          <a:xfrm>
            <a:off x="4641850" y="2197100"/>
            <a:ext cx="22352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9" name="Line 28"/>
          <p:cNvSpPr>
            <a:spLocks noChangeShapeType="1"/>
          </p:cNvSpPr>
          <p:nvPr/>
        </p:nvSpPr>
        <p:spPr bwMode="auto">
          <a:xfrm>
            <a:off x="6877050" y="2197100"/>
            <a:ext cx="127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0" name="Line 29"/>
          <p:cNvSpPr>
            <a:spLocks noChangeShapeType="1"/>
          </p:cNvSpPr>
          <p:nvPr/>
        </p:nvSpPr>
        <p:spPr bwMode="auto">
          <a:xfrm>
            <a:off x="6877050" y="2197100"/>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1" name="Line 31"/>
          <p:cNvSpPr>
            <a:spLocks noChangeShapeType="1"/>
          </p:cNvSpPr>
          <p:nvPr/>
        </p:nvSpPr>
        <p:spPr bwMode="auto">
          <a:xfrm>
            <a:off x="6889750" y="2197100"/>
            <a:ext cx="29400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2" name="Line 33"/>
          <p:cNvSpPr>
            <a:spLocks noChangeShapeType="1"/>
          </p:cNvSpPr>
          <p:nvPr/>
        </p:nvSpPr>
        <p:spPr bwMode="auto">
          <a:xfrm>
            <a:off x="9829801" y="2197100"/>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3" name="Line 34"/>
          <p:cNvSpPr>
            <a:spLocks noChangeShapeType="1"/>
          </p:cNvSpPr>
          <p:nvPr/>
        </p:nvSpPr>
        <p:spPr bwMode="auto">
          <a:xfrm>
            <a:off x="9829800" y="2197100"/>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4" name="Line 36"/>
          <p:cNvSpPr>
            <a:spLocks noChangeShapeType="1"/>
          </p:cNvSpPr>
          <p:nvPr/>
        </p:nvSpPr>
        <p:spPr bwMode="auto">
          <a:xfrm>
            <a:off x="9829801" y="2197100"/>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Line 37"/>
          <p:cNvSpPr>
            <a:spLocks noChangeShapeType="1"/>
          </p:cNvSpPr>
          <p:nvPr/>
        </p:nvSpPr>
        <p:spPr bwMode="auto">
          <a:xfrm>
            <a:off x="9829800" y="2197100"/>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39"/>
          <p:cNvSpPr>
            <a:spLocks noChangeShapeType="1"/>
          </p:cNvSpPr>
          <p:nvPr/>
        </p:nvSpPr>
        <p:spPr bwMode="auto">
          <a:xfrm>
            <a:off x="2362200" y="2209801"/>
            <a:ext cx="1588"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7" name="Rectangle 42"/>
          <p:cNvSpPr>
            <a:spLocks noChangeArrowheads="1"/>
          </p:cNvSpPr>
          <p:nvPr/>
        </p:nvSpPr>
        <p:spPr bwMode="auto">
          <a:xfrm>
            <a:off x="6877050" y="2209801"/>
            <a:ext cx="12700" cy="365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68" name="Line 43"/>
          <p:cNvSpPr>
            <a:spLocks noChangeShapeType="1"/>
          </p:cNvSpPr>
          <p:nvPr/>
        </p:nvSpPr>
        <p:spPr bwMode="auto">
          <a:xfrm>
            <a:off x="6877050" y="2209801"/>
            <a:ext cx="1588"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9" name="Line 45"/>
          <p:cNvSpPr>
            <a:spLocks noChangeShapeType="1"/>
          </p:cNvSpPr>
          <p:nvPr/>
        </p:nvSpPr>
        <p:spPr bwMode="auto">
          <a:xfrm>
            <a:off x="9829800" y="2209801"/>
            <a:ext cx="0"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0" name="Rectangle 46"/>
          <p:cNvSpPr>
            <a:spLocks noChangeArrowheads="1"/>
          </p:cNvSpPr>
          <p:nvPr/>
        </p:nvSpPr>
        <p:spPr bwMode="auto">
          <a:xfrm>
            <a:off x="3279775" y="2587625"/>
            <a:ext cx="476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123</a:t>
            </a:r>
            <a:endParaRPr lang="en-US" altLang="en-US"/>
          </a:p>
        </p:txBody>
      </p:sp>
      <p:sp>
        <p:nvSpPr>
          <p:cNvPr id="14371" name="Rectangle 47"/>
          <p:cNvSpPr>
            <a:spLocks noChangeArrowheads="1"/>
          </p:cNvSpPr>
          <p:nvPr/>
        </p:nvSpPr>
        <p:spPr bwMode="auto">
          <a:xfrm>
            <a:off x="5189538" y="2587626"/>
            <a:ext cx="122950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233-9876</a:t>
            </a:r>
            <a:endParaRPr lang="en-US" altLang="en-US"/>
          </a:p>
        </p:txBody>
      </p:sp>
      <p:sp>
        <p:nvSpPr>
          <p:cNvPr id="14372" name="Line 49"/>
          <p:cNvSpPr>
            <a:spLocks noChangeShapeType="1"/>
          </p:cNvSpPr>
          <p:nvPr/>
        </p:nvSpPr>
        <p:spPr bwMode="auto">
          <a:xfrm>
            <a:off x="2362201" y="25749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3" name="Line 50"/>
          <p:cNvSpPr>
            <a:spLocks noChangeShapeType="1"/>
          </p:cNvSpPr>
          <p:nvPr/>
        </p:nvSpPr>
        <p:spPr bwMode="auto">
          <a:xfrm>
            <a:off x="2362200" y="2574925"/>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52"/>
          <p:cNvSpPr>
            <a:spLocks noChangeShapeType="1"/>
          </p:cNvSpPr>
          <p:nvPr/>
        </p:nvSpPr>
        <p:spPr bwMode="auto">
          <a:xfrm>
            <a:off x="2373314" y="2574925"/>
            <a:ext cx="22574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5" name="Line 57"/>
          <p:cNvSpPr>
            <a:spLocks noChangeShapeType="1"/>
          </p:cNvSpPr>
          <p:nvPr/>
        </p:nvSpPr>
        <p:spPr bwMode="auto">
          <a:xfrm>
            <a:off x="4641850" y="2574925"/>
            <a:ext cx="22352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6" name="Line 59"/>
          <p:cNvSpPr>
            <a:spLocks noChangeShapeType="1"/>
          </p:cNvSpPr>
          <p:nvPr/>
        </p:nvSpPr>
        <p:spPr bwMode="auto">
          <a:xfrm>
            <a:off x="6877050" y="2574925"/>
            <a:ext cx="127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7" name="Line 60"/>
          <p:cNvSpPr>
            <a:spLocks noChangeShapeType="1"/>
          </p:cNvSpPr>
          <p:nvPr/>
        </p:nvSpPr>
        <p:spPr bwMode="auto">
          <a:xfrm>
            <a:off x="6877050" y="2574925"/>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8" name="Line 62"/>
          <p:cNvSpPr>
            <a:spLocks noChangeShapeType="1"/>
          </p:cNvSpPr>
          <p:nvPr/>
        </p:nvSpPr>
        <p:spPr bwMode="auto">
          <a:xfrm>
            <a:off x="6889750" y="2574925"/>
            <a:ext cx="29400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9" name="Line 64"/>
          <p:cNvSpPr>
            <a:spLocks noChangeShapeType="1"/>
          </p:cNvSpPr>
          <p:nvPr/>
        </p:nvSpPr>
        <p:spPr bwMode="auto">
          <a:xfrm>
            <a:off x="9829801" y="25749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0" name="Line 65"/>
          <p:cNvSpPr>
            <a:spLocks noChangeShapeType="1"/>
          </p:cNvSpPr>
          <p:nvPr/>
        </p:nvSpPr>
        <p:spPr bwMode="auto">
          <a:xfrm>
            <a:off x="9829800" y="2574925"/>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1" name="Line 67"/>
          <p:cNvSpPr>
            <a:spLocks noChangeShapeType="1"/>
          </p:cNvSpPr>
          <p:nvPr/>
        </p:nvSpPr>
        <p:spPr bwMode="auto">
          <a:xfrm>
            <a:off x="2362200" y="2587626"/>
            <a:ext cx="1588" cy="3667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Rectangle 70"/>
          <p:cNvSpPr>
            <a:spLocks noChangeArrowheads="1"/>
          </p:cNvSpPr>
          <p:nvPr/>
        </p:nvSpPr>
        <p:spPr bwMode="auto">
          <a:xfrm>
            <a:off x="6877050" y="2587626"/>
            <a:ext cx="12700" cy="3667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83" name="Line 71"/>
          <p:cNvSpPr>
            <a:spLocks noChangeShapeType="1"/>
          </p:cNvSpPr>
          <p:nvPr/>
        </p:nvSpPr>
        <p:spPr bwMode="auto">
          <a:xfrm>
            <a:off x="6877050" y="2587626"/>
            <a:ext cx="1588" cy="3667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4" name="Line 73"/>
          <p:cNvSpPr>
            <a:spLocks noChangeShapeType="1"/>
          </p:cNvSpPr>
          <p:nvPr/>
        </p:nvSpPr>
        <p:spPr bwMode="auto">
          <a:xfrm>
            <a:off x="9829800" y="2587626"/>
            <a:ext cx="0" cy="3667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5" name="Rectangle 74"/>
          <p:cNvSpPr>
            <a:spLocks noChangeArrowheads="1"/>
          </p:cNvSpPr>
          <p:nvPr/>
        </p:nvSpPr>
        <p:spPr bwMode="auto">
          <a:xfrm>
            <a:off x="3279775" y="2967038"/>
            <a:ext cx="476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333</a:t>
            </a:r>
            <a:endParaRPr lang="en-US" altLang="en-US"/>
          </a:p>
        </p:txBody>
      </p:sp>
      <p:sp>
        <p:nvSpPr>
          <p:cNvPr id="14386" name="Rectangle 75"/>
          <p:cNvSpPr>
            <a:spLocks noChangeArrowheads="1"/>
          </p:cNvSpPr>
          <p:nvPr/>
        </p:nvSpPr>
        <p:spPr bwMode="auto">
          <a:xfrm>
            <a:off x="5189538" y="2967039"/>
            <a:ext cx="122950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233-1231</a:t>
            </a:r>
            <a:endParaRPr lang="en-US" altLang="en-US"/>
          </a:p>
        </p:txBody>
      </p:sp>
      <p:sp>
        <p:nvSpPr>
          <p:cNvPr id="14387" name="Rectangle 76"/>
          <p:cNvSpPr>
            <a:spLocks noChangeArrowheads="1"/>
          </p:cNvSpPr>
          <p:nvPr/>
        </p:nvSpPr>
        <p:spPr bwMode="auto">
          <a:xfrm>
            <a:off x="7013575" y="2967038"/>
            <a:ext cx="1849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BA, BSc, PhD</a:t>
            </a:r>
            <a:endParaRPr lang="en-US" altLang="en-US"/>
          </a:p>
        </p:txBody>
      </p:sp>
      <p:sp>
        <p:nvSpPr>
          <p:cNvPr id="14388" name="Line 78"/>
          <p:cNvSpPr>
            <a:spLocks noChangeShapeType="1"/>
          </p:cNvSpPr>
          <p:nvPr/>
        </p:nvSpPr>
        <p:spPr bwMode="auto">
          <a:xfrm>
            <a:off x="2362201" y="2947989"/>
            <a:ext cx="11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9" name="Line 79"/>
          <p:cNvSpPr>
            <a:spLocks noChangeShapeType="1"/>
          </p:cNvSpPr>
          <p:nvPr/>
        </p:nvSpPr>
        <p:spPr bwMode="auto">
          <a:xfrm>
            <a:off x="2362200" y="2947988"/>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0" name="Line 81"/>
          <p:cNvSpPr>
            <a:spLocks noChangeShapeType="1"/>
          </p:cNvSpPr>
          <p:nvPr/>
        </p:nvSpPr>
        <p:spPr bwMode="auto">
          <a:xfrm>
            <a:off x="2373314" y="2947989"/>
            <a:ext cx="22574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1" name="Line 86"/>
          <p:cNvSpPr>
            <a:spLocks noChangeShapeType="1"/>
          </p:cNvSpPr>
          <p:nvPr/>
        </p:nvSpPr>
        <p:spPr bwMode="auto">
          <a:xfrm>
            <a:off x="4641850" y="2947989"/>
            <a:ext cx="223520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2" name="Line 88"/>
          <p:cNvSpPr>
            <a:spLocks noChangeShapeType="1"/>
          </p:cNvSpPr>
          <p:nvPr/>
        </p:nvSpPr>
        <p:spPr bwMode="auto">
          <a:xfrm>
            <a:off x="6877050" y="2947989"/>
            <a:ext cx="1270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3" name="Line 89"/>
          <p:cNvSpPr>
            <a:spLocks noChangeShapeType="1"/>
          </p:cNvSpPr>
          <p:nvPr/>
        </p:nvSpPr>
        <p:spPr bwMode="auto">
          <a:xfrm>
            <a:off x="6877050" y="2947988"/>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4" name="Line 91"/>
          <p:cNvSpPr>
            <a:spLocks noChangeShapeType="1"/>
          </p:cNvSpPr>
          <p:nvPr/>
        </p:nvSpPr>
        <p:spPr bwMode="auto">
          <a:xfrm>
            <a:off x="6889750" y="2947989"/>
            <a:ext cx="29400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5" name="Line 93"/>
          <p:cNvSpPr>
            <a:spLocks noChangeShapeType="1"/>
          </p:cNvSpPr>
          <p:nvPr/>
        </p:nvSpPr>
        <p:spPr bwMode="auto">
          <a:xfrm>
            <a:off x="9829801" y="2947989"/>
            <a:ext cx="11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6" name="Line 94"/>
          <p:cNvSpPr>
            <a:spLocks noChangeShapeType="1"/>
          </p:cNvSpPr>
          <p:nvPr/>
        </p:nvSpPr>
        <p:spPr bwMode="auto">
          <a:xfrm>
            <a:off x="9829800" y="2947988"/>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7" name="Line 96"/>
          <p:cNvSpPr>
            <a:spLocks noChangeShapeType="1"/>
          </p:cNvSpPr>
          <p:nvPr/>
        </p:nvSpPr>
        <p:spPr bwMode="auto">
          <a:xfrm>
            <a:off x="2362200" y="2960689"/>
            <a:ext cx="1588"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98" name="Rectangle 99"/>
          <p:cNvSpPr>
            <a:spLocks noChangeArrowheads="1"/>
          </p:cNvSpPr>
          <p:nvPr/>
        </p:nvSpPr>
        <p:spPr bwMode="auto">
          <a:xfrm>
            <a:off x="6877050" y="2960689"/>
            <a:ext cx="12700" cy="3651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399" name="Line 100"/>
          <p:cNvSpPr>
            <a:spLocks noChangeShapeType="1"/>
          </p:cNvSpPr>
          <p:nvPr/>
        </p:nvSpPr>
        <p:spPr bwMode="auto">
          <a:xfrm>
            <a:off x="6877050" y="2960689"/>
            <a:ext cx="1588"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0" name="Line 102"/>
          <p:cNvSpPr>
            <a:spLocks noChangeShapeType="1"/>
          </p:cNvSpPr>
          <p:nvPr/>
        </p:nvSpPr>
        <p:spPr bwMode="auto">
          <a:xfrm>
            <a:off x="9829800" y="2960689"/>
            <a:ext cx="0" cy="365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1" name="Rectangle 103"/>
          <p:cNvSpPr>
            <a:spLocks noChangeArrowheads="1"/>
          </p:cNvSpPr>
          <p:nvPr/>
        </p:nvSpPr>
        <p:spPr bwMode="auto">
          <a:xfrm>
            <a:off x="3279775" y="3338513"/>
            <a:ext cx="476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679</a:t>
            </a:r>
            <a:endParaRPr lang="en-US" altLang="en-US"/>
          </a:p>
        </p:txBody>
      </p:sp>
      <p:sp>
        <p:nvSpPr>
          <p:cNvPr id="14402" name="Rectangle 104"/>
          <p:cNvSpPr>
            <a:spLocks noChangeArrowheads="1"/>
          </p:cNvSpPr>
          <p:nvPr/>
        </p:nvSpPr>
        <p:spPr bwMode="auto">
          <a:xfrm>
            <a:off x="5189538" y="3338514"/>
            <a:ext cx="122950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233-1231</a:t>
            </a:r>
            <a:endParaRPr lang="en-US" altLang="en-US"/>
          </a:p>
        </p:txBody>
      </p:sp>
      <p:sp>
        <p:nvSpPr>
          <p:cNvPr id="14403" name="Rectangle 105"/>
          <p:cNvSpPr>
            <a:spLocks noChangeArrowheads="1"/>
          </p:cNvSpPr>
          <p:nvPr/>
        </p:nvSpPr>
        <p:spPr bwMode="auto">
          <a:xfrm>
            <a:off x="7013576" y="3338513"/>
            <a:ext cx="12874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BSc, MSc</a:t>
            </a:r>
            <a:endParaRPr lang="en-US" altLang="en-US"/>
          </a:p>
        </p:txBody>
      </p:sp>
      <p:sp>
        <p:nvSpPr>
          <p:cNvPr id="14404" name="Line 107"/>
          <p:cNvSpPr>
            <a:spLocks noChangeShapeType="1"/>
          </p:cNvSpPr>
          <p:nvPr/>
        </p:nvSpPr>
        <p:spPr bwMode="auto">
          <a:xfrm>
            <a:off x="2362201" y="3325814"/>
            <a:ext cx="11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5" name="Line 108"/>
          <p:cNvSpPr>
            <a:spLocks noChangeShapeType="1"/>
          </p:cNvSpPr>
          <p:nvPr/>
        </p:nvSpPr>
        <p:spPr bwMode="auto">
          <a:xfrm>
            <a:off x="2362200" y="3325813"/>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6" name="Line 110"/>
          <p:cNvSpPr>
            <a:spLocks noChangeShapeType="1"/>
          </p:cNvSpPr>
          <p:nvPr/>
        </p:nvSpPr>
        <p:spPr bwMode="auto">
          <a:xfrm>
            <a:off x="2373314" y="3325814"/>
            <a:ext cx="22574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7" name="Line 115"/>
          <p:cNvSpPr>
            <a:spLocks noChangeShapeType="1"/>
          </p:cNvSpPr>
          <p:nvPr/>
        </p:nvSpPr>
        <p:spPr bwMode="auto">
          <a:xfrm>
            <a:off x="4641850" y="3325814"/>
            <a:ext cx="223520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8" name="Line 117"/>
          <p:cNvSpPr>
            <a:spLocks noChangeShapeType="1"/>
          </p:cNvSpPr>
          <p:nvPr/>
        </p:nvSpPr>
        <p:spPr bwMode="auto">
          <a:xfrm>
            <a:off x="6877050" y="3325814"/>
            <a:ext cx="1270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09" name="Line 118"/>
          <p:cNvSpPr>
            <a:spLocks noChangeShapeType="1"/>
          </p:cNvSpPr>
          <p:nvPr/>
        </p:nvSpPr>
        <p:spPr bwMode="auto">
          <a:xfrm>
            <a:off x="6877050" y="3325813"/>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0" name="Line 120"/>
          <p:cNvSpPr>
            <a:spLocks noChangeShapeType="1"/>
          </p:cNvSpPr>
          <p:nvPr/>
        </p:nvSpPr>
        <p:spPr bwMode="auto">
          <a:xfrm>
            <a:off x="6889750" y="3325814"/>
            <a:ext cx="2940050"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1" name="Line 122"/>
          <p:cNvSpPr>
            <a:spLocks noChangeShapeType="1"/>
          </p:cNvSpPr>
          <p:nvPr/>
        </p:nvSpPr>
        <p:spPr bwMode="auto">
          <a:xfrm>
            <a:off x="9829801" y="3325814"/>
            <a:ext cx="111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2" name="Line 123"/>
          <p:cNvSpPr>
            <a:spLocks noChangeShapeType="1"/>
          </p:cNvSpPr>
          <p:nvPr/>
        </p:nvSpPr>
        <p:spPr bwMode="auto">
          <a:xfrm>
            <a:off x="9829800" y="3325813"/>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3" name="Line 125"/>
          <p:cNvSpPr>
            <a:spLocks noChangeShapeType="1"/>
          </p:cNvSpPr>
          <p:nvPr/>
        </p:nvSpPr>
        <p:spPr bwMode="auto">
          <a:xfrm>
            <a:off x="2362200" y="3338513"/>
            <a:ext cx="1588" cy="3667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4" name="Line 127"/>
          <p:cNvSpPr>
            <a:spLocks noChangeShapeType="1"/>
          </p:cNvSpPr>
          <p:nvPr/>
        </p:nvSpPr>
        <p:spPr bwMode="auto">
          <a:xfrm>
            <a:off x="2362201" y="37052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5" name="Line 128"/>
          <p:cNvSpPr>
            <a:spLocks noChangeShapeType="1"/>
          </p:cNvSpPr>
          <p:nvPr/>
        </p:nvSpPr>
        <p:spPr bwMode="auto">
          <a:xfrm>
            <a:off x="2362200" y="3705225"/>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6" name="Line 130"/>
          <p:cNvSpPr>
            <a:spLocks noChangeShapeType="1"/>
          </p:cNvSpPr>
          <p:nvPr/>
        </p:nvSpPr>
        <p:spPr bwMode="auto">
          <a:xfrm>
            <a:off x="2362201" y="37052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7" name="Line 131"/>
          <p:cNvSpPr>
            <a:spLocks noChangeShapeType="1"/>
          </p:cNvSpPr>
          <p:nvPr/>
        </p:nvSpPr>
        <p:spPr bwMode="auto">
          <a:xfrm>
            <a:off x="2362200" y="3705225"/>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8" name="Line 133"/>
          <p:cNvSpPr>
            <a:spLocks noChangeShapeType="1"/>
          </p:cNvSpPr>
          <p:nvPr/>
        </p:nvSpPr>
        <p:spPr bwMode="auto">
          <a:xfrm>
            <a:off x="2373314" y="3705225"/>
            <a:ext cx="22574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19" name="Line 140"/>
          <p:cNvSpPr>
            <a:spLocks noChangeShapeType="1"/>
          </p:cNvSpPr>
          <p:nvPr/>
        </p:nvSpPr>
        <p:spPr bwMode="auto">
          <a:xfrm>
            <a:off x="4641850" y="3705225"/>
            <a:ext cx="22352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0" name="Rectangle 141"/>
          <p:cNvSpPr>
            <a:spLocks noChangeArrowheads="1"/>
          </p:cNvSpPr>
          <p:nvPr/>
        </p:nvSpPr>
        <p:spPr bwMode="auto">
          <a:xfrm>
            <a:off x="6877050" y="3338513"/>
            <a:ext cx="12700" cy="3667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421" name="Line 142"/>
          <p:cNvSpPr>
            <a:spLocks noChangeShapeType="1"/>
          </p:cNvSpPr>
          <p:nvPr/>
        </p:nvSpPr>
        <p:spPr bwMode="auto">
          <a:xfrm>
            <a:off x="6877050" y="3338513"/>
            <a:ext cx="1588" cy="3667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2" name="Line 144"/>
          <p:cNvSpPr>
            <a:spLocks noChangeShapeType="1"/>
          </p:cNvSpPr>
          <p:nvPr/>
        </p:nvSpPr>
        <p:spPr bwMode="auto">
          <a:xfrm>
            <a:off x="6877050" y="3705225"/>
            <a:ext cx="1270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3" name="Line 145"/>
          <p:cNvSpPr>
            <a:spLocks noChangeShapeType="1"/>
          </p:cNvSpPr>
          <p:nvPr/>
        </p:nvSpPr>
        <p:spPr bwMode="auto">
          <a:xfrm>
            <a:off x="6877050" y="3705225"/>
            <a:ext cx="1588"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4" name="Line 147"/>
          <p:cNvSpPr>
            <a:spLocks noChangeShapeType="1"/>
          </p:cNvSpPr>
          <p:nvPr/>
        </p:nvSpPr>
        <p:spPr bwMode="auto">
          <a:xfrm>
            <a:off x="6889750" y="3705225"/>
            <a:ext cx="29400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5" name="Line 149"/>
          <p:cNvSpPr>
            <a:spLocks noChangeShapeType="1"/>
          </p:cNvSpPr>
          <p:nvPr/>
        </p:nvSpPr>
        <p:spPr bwMode="auto">
          <a:xfrm>
            <a:off x="9829800" y="3338513"/>
            <a:ext cx="0" cy="36671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6" name="Line 151"/>
          <p:cNvSpPr>
            <a:spLocks noChangeShapeType="1"/>
          </p:cNvSpPr>
          <p:nvPr/>
        </p:nvSpPr>
        <p:spPr bwMode="auto">
          <a:xfrm>
            <a:off x="9829801" y="37052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7" name="Line 152"/>
          <p:cNvSpPr>
            <a:spLocks noChangeShapeType="1"/>
          </p:cNvSpPr>
          <p:nvPr/>
        </p:nvSpPr>
        <p:spPr bwMode="auto">
          <a:xfrm>
            <a:off x="9829800" y="3705225"/>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8" name="Line 154"/>
          <p:cNvSpPr>
            <a:spLocks noChangeShapeType="1"/>
          </p:cNvSpPr>
          <p:nvPr/>
        </p:nvSpPr>
        <p:spPr bwMode="auto">
          <a:xfrm>
            <a:off x="9829801" y="3705225"/>
            <a:ext cx="111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29" name="Line 155"/>
          <p:cNvSpPr>
            <a:spLocks noChangeShapeType="1"/>
          </p:cNvSpPr>
          <p:nvPr/>
        </p:nvSpPr>
        <p:spPr bwMode="auto">
          <a:xfrm>
            <a:off x="9829800" y="3705225"/>
            <a:ext cx="0" cy="127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30" name="Text Box 156"/>
          <p:cNvSpPr txBox="1">
            <a:spLocks noChangeArrowheads="1"/>
          </p:cNvSpPr>
          <p:nvPr/>
        </p:nvSpPr>
        <p:spPr bwMode="auto">
          <a:xfrm>
            <a:off x="2235200" y="4343400"/>
            <a:ext cx="792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EmpDegrees is a multi-valued field:</a:t>
            </a:r>
          </a:p>
          <a:p>
            <a:pPr lvl="1">
              <a:spcBef>
                <a:spcPct val="50000"/>
              </a:spcBef>
            </a:pPr>
            <a:r>
              <a:rPr lang="en-US" altLang="en-US"/>
              <a:t>employee 679 has two degrees: </a:t>
            </a:r>
            <a:r>
              <a:rPr lang="en-US" altLang="en-US" i="1"/>
              <a:t>BSc</a:t>
            </a:r>
            <a:r>
              <a:rPr lang="en-US" altLang="en-US"/>
              <a:t> and </a:t>
            </a:r>
            <a:r>
              <a:rPr lang="en-US" altLang="en-US" i="1"/>
              <a:t>MSc </a:t>
            </a:r>
          </a:p>
          <a:p>
            <a:pPr lvl="1">
              <a:spcBef>
                <a:spcPct val="50000"/>
              </a:spcBef>
            </a:pPr>
            <a:r>
              <a:rPr lang="en-US" altLang="en-US"/>
              <a:t>employee 333 has three degrees:</a:t>
            </a:r>
            <a:r>
              <a:rPr lang="en-US" altLang="en-US" i="1"/>
              <a:t> BA, BSc, PhD</a:t>
            </a:r>
            <a:endParaRPr lang="en-US" altLang="en-US"/>
          </a:p>
        </p:txBody>
      </p:sp>
      <p:sp>
        <p:nvSpPr>
          <p:cNvPr id="14431" name="Line 158"/>
          <p:cNvSpPr>
            <a:spLocks noChangeShapeType="1"/>
          </p:cNvSpPr>
          <p:nvPr/>
        </p:nvSpPr>
        <p:spPr bwMode="auto">
          <a:xfrm>
            <a:off x="4648200" y="2230438"/>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27691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CA" altLang="en-US" b="1">
                <a:latin typeface="Arial" panose="020B0604020202020204" pitchFamily="34" charset="0"/>
              </a:rPr>
              <a:t>First Normal Form</a:t>
            </a:r>
            <a:endParaRPr lang="en-US" altLang="en-US" b="1">
              <a:latin typeface="Arial" panose="020B0604020202020204" pitchFamily="34" charset="0"/>
            </a:endParaRPr>
          </a:p>
        </p:txBody>
      </p:sp>
      <p:sp>
        <p:nvSpPr>
          <p:cNvPr id="109"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10"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6831EA6-A36B-4FBC-9633-A413E664661F}" type="slidenum">
              <a:rPr lang="en-US" altLang="en-US" sz="1200">
                <a:solidFill>
                  <a:srgbClr val="898989"/>
                </a:solidFill>
              </a:rPr>
              <a:pPr/>
              <a:t>21</a:t>
            </a:fld>
            <a:endParaRPr lang="en-US" altLang="en-US" sz="1200">
              <a:solidFill>
                <a:srgbClr val="898989"/>
              </a:solidFill>
            </a:endParaRPr>
          </a:p>
        </p:txBody>
      </p:sp>
      <p:sp>
        <p:nvSpPr>
          <p:cNvPr id="15365" name="Text Box 3"/>
          <p:cNvSpPr txBox="1">
            <a:spLocks noChangeArrowheads="1"/>
          </p:cNvSpPr>
          <p:nvPr/>
        </p:nvSpPr>
        <p:spPr bwMode="auto">
          <a:xfrm>
            <a:off x="2209800" y="3155951"/>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US" altLang="en-US" dirty="0">
                <a:latin typeface="Arial" panose="020B0604020202020204" pitchFamily="34" charset="0"/>
              </a:rPr>
              <a:t>To obtain 1NF relations we must, without loss of information, replace the above with two relations.</a:t>
            </a:r>
          </a:p>
        </p:txBody>
      </p:sp>
      <p:grpSp>
        <p:nvGrpSpPr>
          <p:cNvPr id="15366" name="Group 210"/>
          <p:cNvGrpSpPr>
            <a:grpSpLocks/>
          </p:cNvGrpSpPr>
          <p:nvPr/>
        </p:nvGrpSpPr>
        <p:grpSpPr bwMode="auto">
          <a:xfrm>
            <a:off x="2362200" y="1314450"/>
            <a:ext cx="7467600" cy="1525588"/>
            <a:chOff x="235" y="760"/>
            <a:chExt cx="5057" cy="961"/>
          </a:xfrm>
        </p:grpSpPr>
        <p:sp>
          <p:nvSpPr>
            <p:cNvPr id="15367" name="Rectangle 4"/>
            <p:cNvSpPr>
              <a:spLocks noChangeArrowheads="1"/>
            </p:cNvSpPr>
            <p:nvPr/>
          </p:nvSpPr>
          <p:spPr bwMode="auto">
            <a:xfrm>
              <a:off x="242" y="768"/>
              <a:ext cx="1527" cy="22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68" name="Rectangle 5"/>
            <p:cNvSpPr>
              <a:spLocks noChangeArrowheads="1"/>
            </p:cNvSpPr>
            <p:nvPr/>
          </p:nvSpPr>
          <p:spPr bwMode="auto">
            <a:xfrm>
              <a:off x="592" y="768"/>
              <a:ext cx="904"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00000"/>
                  </a:solidFill>
                </a:rPr>
                <a:t>EmpNum</a:t>
              </a:r>
              <a:endParaRPr lang="en-US" altLang="en-US"/>
            </a:p>
          </p:txBody>
        </p:sp>
        <p:sp>
          <p:nvSpPr>
            <p:cNvPr id="15369" name="Rectangle 6"/>
            <p:cNvSpPr>
              <a:spLocks noChangeArrowheads="1"/>
            </p:cNvSpPr>
            <p:nvPr/>
          </p:nvSpPr>
          <p:spPr bwMode="auto">
            <a:xfrm>
              <a:off x="592" y="971"/>
              <a:ext cx="819" cy="1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70" name="Rectangle 7"/>
            <p:cNvSpPr>
              <a:spLocks noChangeArrowheads="1"/>
            </p:cNvSpPr>
            <p:nvPr/>
          </p:nvSpPr>
          <p:spPr bwMode="auto">
            <a:xfrm>
              <a:off x="1777" y="768"/>
              <a:ext cx="1511" cy="22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71" name="Rectangle 8"/>
            <p:cNvSpPr>
              <a:spLocks noChangeArrowheads="1"/>
            </p:cNvSpPr>
            <p:nvPr/>
          </p:nvSpPr>
          <p:spPr bwMode="auto">
            <a:xfrm>
              <a:off x="2064" y="768"/>
              <a:ext cx="1025"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10000"/>
                  </a:solidFill>
                </a:rPr>
                <a:t>EmpPhone</a:t>
              </a:r>
              <a:endParaRPr lang="en-US" altLang="en-US"/>
            </a:p>
          </p:txBody>
        </p:sp>
        <p:sp>
          <p:nvSpPr>
            <p:cNvPr id="15372" name="Rectangle 9"/>
            <p:cNvSpPr>
              <a:spLocks noChangeArrowheads="1"/>
            </p:cNvSpPr>
            <p:nvPr/>
          </p:nvSpPr>
          <p:spPr bwMode="auto">
            <a:xfrm>
              <a:off x="3296" y="768"/>
              <a:ext cx="1988" cy="226"/>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73" name="Rectangle 10"/>
            <p:cNvSpPr>
              <a:spLocks noChangeArrowheads="1"/>
            </p:cNvSpPr>
            <p:nvPr/>
          </p:nvSpPr>
          <p:spPr bwMode="auto">
            <a:xfrm>
              <a:off x="3749" y="768"/>
              <a:ext cx="1171"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b="1">
                  <a:solidFill>
                    <a:srgbClr val="010000"/>
                  </a:solidFill>
                </a:rPr>
                <a:t>EmpDegrees</a:t>
              </a:r>
              <a:endParaRPr lang="en-US" altLang="en-US"/>
            </a:p>
          </p:txBody>
        </p:sp>
        <p:sp>
          <p:nvSpPr>
            <p:cNvPr id="15374" name="Line 11"/>
            <p:cNvSpPr>
              <a:spLocks noChangeShapeType="1"/>
            </p:cNvSpPr>
            <p:nvPr/>
          </p:nvSpPr>
          <p:spPr bwMode="auto">
            <a:xfrm>
              <a:off x="235" y="760"/>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Line 12"/>
            <p:cNvSpPr>
              <a:spLocks noChangeShapeType="1"/>
            </p:cNvSpPr>
            <p:nvPr/>
          </p:nvSpPr>
          <p:spPr bwMode="auto">
            <a:xfrm>
              <a:off x="235"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6" name="Line 13"/>
            <p:cNvSpPr>
              <a:spLocks noChangeShapeType="1"/>
            </p:cNvSpPr>
            <p:nvPr/>
          </p:nvSpPr>
          <p:spPr bwMode="auto">
            <a:xfrm>
              <a:off x="235" y="760"/>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Line 14"/>
            <p:cNvSpPr>
              <a:spLocks noChangeShapeType="1"/>
            </p:cNvSpPr>
            <p:nvPr/>
          </p:nvSpPr>
          <p:spPr bwMode="auto">
            <a:xfrm>
              <a:off x="235"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8" name="Line 15"/>
            <p:cNvSpPr>
              <a:spLocks noChangeShapeType="1"/>
            </p:cNvSpPr>
            <p:nvPr/>
          </p:nvSpPr>
          <p:spPr bwMode="auto">
            <a:xfrm>
              <a:off x="242" y="760"/>
              <a:ext cx="152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9" name="Line 16"/>
            <p:cNvSpPr>
              <a:spLocks noChangeShapeType="1"/>
            </p:cNvSpPr>
            <p:nvPr/>
          </p:nvSpPr>
          <p:spPr bwMode="auto">
            <a:xfrm>
              <a:off x="1769" y="76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17"/>
            <p:cNvSpPr>
              <a:spLocks noChangeShapeType="1"/>
            </p:cNvSpPr>
            <p:nvPr/>
          </p:nvSpPr>
          <p:spPr bwMode="auto">
            <a:xfrm>
              <a:off x="1769"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18"/>
            <p:cNvSpPr>
              <a:spLocks noChangeShapeType="1"/>
            </p:cNvSpPr>
            <p:nvPr/>
          </p:nvSpPr>
          <p:spPr bwMode="auto">
            <a:xfrm>
              <a:off x="1777" y="760"/>
              <a:ext cx="151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2" name="Line 19"/>
            <p:cNvSpPr>
              <a:spLocks noChangeShapeType="1"/>
            </p:cNvSpPr>
            <p:nvPr/>
          </p:nvSpPr>
          <p:spPr bwMode="auto">
            <a:xfrm>
              <a:off x="3288" y="76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3" name="Line 20"/>
            <p:cNvSpPr>
              <a:spLocks noChangeShapeType="1"/>
            </p:cNvSpPr>
            <p:nvPr/>
          </p:nvSpPr>
          <p:spPr bwMode="auto">
            <a:xfrm>
              <a:off x="3288"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4" name="Line 21"/>
            <p:cNvSpPr>
              <a:spLocks noChangeShapeType="1"/>
            </p:cNvSpPr>
            <p:nvPr/>
          </p:nvSpPr>
          <p:spPr bwMode="auto">
            <a:xfrm>
              <a:off x="3296" y="760"/>
              <a:ext cx="19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Line 22"/>
            <p:cNvSpPr>
              <a:spLocks noChangeShapeType="1"/>
            </p:cNvSpPr>
            <p:nvPr/>
          </p:nvSpPr>
          <p:spPr bwMode="auto">
            <a:xfrm>
              <a:off x="5284" y="76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23"/>
            <p:cNvSpPr>
              <a:spLocks noChangeShapeType="1"/>
            </p:cNvSpPr>
            <p:nvPr/>
          </p:nvSpPr>
          <p:spPr bwMode="auto">
            <a:xfrm>
              <a:off x="5284"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Line 24"/>
            <p:cNvSpPr>
              <a:spLocks noChangeShapeType="1"/>
            </p:cNvSpPr>
            <p:nvPr/>
          </p:nvSpPr>
          <p:spPr bwMode="auto">
            <a:xfrm>
              <a:off x="5284" y="76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25"/>
            <p:cNvSpPr>
              <a:spLocks noChangeShapeType="1"/>
            </p:cNvSpPr>
            <p:nvPr/>
          </p:nvSpPr>
          <p:spPr bwMode="auto">
            <a:xfrm>
              <a:off x="5284" y="76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9" name="Line 26"/>
            <p:cNvSpPr>
              <a:spLocks noChangeShapeType="1"/>
            </p:cNvSpPr>
            <p:nvPr/>
          </p:nvSpPr>
          <p:spPr bwMode="auto">
            <a:xfrm>
              <a:off x="235" y="768"/>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0" name="Line 27"/>
            <p:cNvSpPr>
              <a:spLocks noChangeShapeType="1"/>
            </p:cNvSpPr>
            <p:nvPr/>
          </p:nvSpPr>
          <p:spPr bwMode="auto">
            <a:xfrm>
              <a:off x="1769" y="768"/>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Rectangle 28"/>
            <p:cNvSpPr>
              <a:spLocks noChangeArrowheads="1"/>
            </p:cNvSpPr>
            <p:nvPr/>
          </p:nvSpPr>
          <p:spPr bwMode="auto">
            <a:xfrm>
              <a:off x="3288" y="768"/>
              <a:ext cx="8" cy="2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392" name="Line 29"/>
            <p:cNvSpPr>
              <a:spLocks noChangeShapeType="1"/>
            </p:cNvSpPr>
            <p:nvPr/>
          </p:nvSpPr>
          <p:spPr bwMode="auto">
            <a:xfrm>
              <a:off x="3288" y="768"/>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3" name="Line 30"/>
            <p:cNvSpPr>
              <a:spLocks noChangeShapeType="1"/>
            </p:cNvSpPr>
            <p:nvPr/>
          </p:nvSpPr>
          <p:spPr bwMode="auto">
            <a:xfrm>
              <a:off x="5284" y="768"/>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4" name="Rectangle 31"/>
            <p:cNvSpPr>
              <a:spLocks noChangeArrowheads="1"/>
            </p:cNvSpPr>
            <p:nvPr/>
          </p:nvSpPr>
          <p:spPr bwMode="auto">
            <a:xfrm>
              <a:off x="855" y="1006"/>
              <a:ext cx="32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123</a:t>
              </a:r>
              <a:endParaRPr lang="en-US" altLang="en-US"/>
            </a:p>
          </p:txBody>
        </p:sp>
        <p:sp>
          <p:nvSpPr>
            <p:cNvPr id="15395" name="Rectangle 32"/>
            <p:cNvSpPr>
              <a:spLocks noChangeArrowheads="1"/>
            </p:cNvSpPr>
            <p:nvPr/>
          </p:nvSpPr>
          <p:spPr bwMode="auto">
            <a:xfrm>
              <a:off x="2148" y="1006"/>
              <a:ext cx="833"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233-9876</a:t>
              </a:r>
              <a:endParaRPr lang="en-US" altLang="en-US"/>
            </a:p>
          </p:txBody>
        </p:sp>
        <p:sp>
          <p:nvSpPr>
            <p:cNvPr id="15396" name="Line 33"/>
            <p:cNvSpPr>
              <a:spLocks noChangeShapeType="1"/>
            </p:cNvSpPr>
            <p:nvPr/>
          </p:nvSpPr>
          <p:spPr bwMode="auto">
            <a:xfrm>
              <a:off x="235" y="998"/>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34"/>
            <p:cNvSpPr>
              <a:spLocks noChangeShapeType="1"/>
            </p:cNvSpPr>
            <p:nvPr/>
          </p:nvSpPr>
          <p:spPr bwMode="auto">
            <a:xfrm>
              <a:off x="235" y="998"/>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35"/>
            <p:cNvSpPr>
              <a:spLocks noChangeShapeType="1"/>
            </p:cNvSpPr>
            <p:nvPr/>
          </p:nvSpPr>
          <p:spPr bwMode="auto">
            <a:xfrm>
              <a:off x="242" y="998"/>
              <a:ext cx="152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Line 36"/>
            <p:cNvSpPr>
              <a:spLocks noChangeShapeType="1"/>
            </p:cNvSpPr>
            <p:nvPr/>
          </p:nvSpPr>
          <p:spPr bwMode="auto">
            <a:xfrm>
              <a:off x="1769" y="998"/>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Line 37"/>
            <p:cNvSpPr>
              <a:spLocks noChangeShapeType="1"/>
            </p:cNvSpPr>
            <p:nvPr/>
          </p:nvSpPr>
          <p:spPr bwMode="auto">
            <a:xfrm>
              <a:off x="1769" y="998"/>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1" name="Line 38"/>
            <p:cNvSpPr>
              <a:spLocks noChangeShapeType="1"/>
            </p:cNvSpPr>
            <p:nvPr/>
          </p:nvSpPr>
          <p:spPr bwMode="auto">
            <a:xfrm>
              <a:off x="1777" y="998"/>
              <a:ext cx="151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2" name="Line 39"/>
            <p:cNvSpPr>
              <a:spLocks noChangeShapeType="1"/>
            </p:cNvSpPr>
            <p:nvPr/>
          </p:nvSpPr>
          <p:spPr bwMode="auto">
            <a:xfrm>
              <a:off x="3288" y="998"/>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3" name="Line 40"/>
            <p:cNvSpPr>
              <a:spLocks noChangeShapeType="1"/>
            </p:cNvSpPr>
            <p:nvPr/>
          </p:nvSpPr>
          <p:spPr bwMode="auto">
            <a:xfrm>
              <a:off x="3288" y="998"/>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41"/>
            <p:cNvSpPr>
              <a:spLocks noChangeShapeType="1"/>
            </p:cNvSpPr>
            <p:nvPr/>
          </p:nvSpPr>
          <p:spPr bwMode="auto">
            <a:xfrm>
              <a:off x="3296" y="998"/>
              <a:ext cx="19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Line 42"/>
            <p:cNvSpPr>
              <a:spLocks noChangeShapeType="1"/>
            </p:cNvSpPr>
            <p:nvPr/>
          </p:nvSpPr>
          <p:spPr bwMode="auto">
            <a:xfrm>
              <a:off x="5284" y="998"/>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6" name="Line 43"/>
            <p:cNvSpPr>
              <a:spLocks noChangeShapeType="1"/>
            </p:cNvSpPr>
            <p:nvPr/>
          </p:nvSpPr>
          <p:spPr bwMode="auto">
            <a:xfrm>
              <a:off x="5284" y="998"/>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7" name="Line 44"/>
            <p:cNvSpPr>
              <a:spLocks noChangeShapeType="1"/>
            </p:cNvSpPr>
            <p:nvPr/>
          </p:nvSpPr>
          <p:spPr bwMode="auto">
            <a:xfrm>
              <a:off x="235" y="1006"/>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8" name="Line 45"/>
            <p:cNvSpPr>
              <a:spLocks noChangeShapeType="1"/>
            </p:cNvSpPr>
            <p:nvPr/>
          </p:nvSpPr>
          <p:spPr bwMode="auto">
            <a:xfrm>
              <a:off x="1769" y="1006"/>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9" name="Rectangle 46"/>
            <p:cNvSpPr>
              <a:spLocks noChangeArrowheads="1"/>
            </p:cNvSpPr>
            <p:nvPr/>
          </p:nvSpPr>
          <p:spPr bwMode="auto">
            <a:xfrm>
              <a:off x="3288" y="1006"/>
              <a:ext cx="8" cy="2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10" name="Line 47"/>
            <p:cNvSpPr>
              <a:spLocks noChangeShapeType="1"/>
            </p:cNvSpPr>
            <p:nvPr/>
          </p:nvSpPr>
          <p:spPr bwMode="auto">
            <a:xfrm>
              <a:off x="3288" y="1006"/>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1" name="Line 48"/>
            <p:cNvSpPr>
              <a:spLocks noChangeShapeType="1"/>
            </p:cNvSpPr>
            <p:nvPr/>
          </p:nvSpPr>
          <p:spPr bwMode="auto">
            <a:xfrm>
              <a:off x="5284" y="1006"/>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2" name="Rectangle 49"/>
            <p:cNvSpPr>
              <a:spLocks noChangeArrowheads="1"/>
            </p:cNvSpPr>
            <p:nvPr/>
          </p:nvSpPr>
          <p:spPr bwMode="auto">
            <a:xfrm>
              <a:off x="855" y="1245"/>
              <a:ext cx="32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333</a:t>
              </a:r>
              <a:endParaRPr lang="en-US" altLang="en-US"/>
            </a:p>
          </p:txBody>
        </p:sp>
        <p:sp>
          <p:nvSpPr>
            <p:cNvPr id="15413" name="Rectangle 50"/>
            <p:cNvSpPr>
              <a:spLocks noChangeArrowheads="1"/>
            </p:cNvSpPr>
            <p:nvPr/>
          </p:nvSpPr>
          <p:spPr bwMode="auto">
            <a:xfrm>
              <a:off x="2148" y="1245"/>
              <a:ext cx="833"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233-1231</a:t>
              </a:r>
              <a:endParaRPr lang="en-US" altLang="en-US"/>
            </a:p>
          </p:txBody>
        </p:sp>
        <p:sp>
          <p:nvSpPr>
            <p:cNvPr id="15414" name="Rectangle 51"/>
            <p:cNvSpPr>
              <a:spLocks noChangeArrowheads="1"/>
            </p:cNvSpPr>
            <p:nvPr/>
          </p:nvSpPr>
          <p:spPr bwMode="auto">
            <a:xfrm>
              <a:off x="3379" y="1245"/>
              <a:ext cx="125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BA, BSc, PhD</a:t>
              </a:r>
              <a:endParaRPr lang="en-US" altLang="en-US"/>
            </a:p>
          </p:txBody>
        </p:sp>
        <p:sp>
          <p:nvSpPr>
            <p:cNvPr id="15415" name="Line 52"/>
            <p:cNvSpPr>
              <a:spLocks noChangeShapeType="1"/>
            </p:cNvSpPr>
            <p:nvPr/>
          </p:nvSpPr>
          <p:spPr bwMode="auto">
            <a:xfrm>
              <a:off x="235" y="1233"/>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6" name="Line 53"/>
            <p:cNvSpPr>
              <a:spLocks noChangeShapeType="1"/>
            </p:cNvSpPr>
            <p:nvPr/>
          </p:nvSpPr>
          <p:spPr bwMode="auto">
            <a:xfrm>
              <a:off x="235" y="1233"/>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7" name="Rectangle 54"/>
            <p:cNvSpPr>
              <a:spLocks noChangeArrowheads="1"/>
            </p:cNvSpPr>
            <p:nvPr/>
          </p:nvSpPr>
          <p:spPr bwMode="auto">
            <a:xfrm>
              <a:off x="242" y="1233"/>
              <a:ext cx="1527"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18" name="Line 55"/>
            <p:cNvSpPr>
              <a:spLocks noChangeShapeType="1"/>
            </p:cNvSpPr>
            <p:nvPr/>
          </p:nvSpPr>
          <p:spPr bwMode="auto">
            <a:xfrm>
              <a:off x="242" y="1233"/>
              <a:ext cx="152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19" name="Line 56"/>
            <p:cNvSpPr>
              <a:spLocks noChangeShapeType="1"/>
            </p:cNvSpPr>
            <p:nvPr/>
          </p:nvSpPr>
          <p:spPr bwMode="auto">
            <a:xfrm>
              <a:off x="1769" y="1233"/>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0" name="Line 57"/>
            <p:cNvSpPr>
              <a:spLocks noChangeShapeType="1"/>
            </p:cNvSpPr>
            <p:nvPr/>
          </p:nvSpPr>
          <p:spPr bwMode="auto">
            <a:xfrm>
              <a:off x="1769" y="1233"/>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1" name="Rectangle 58"/>
            <p:cNvSpPr>
              <a:spLocks noChangeArrowheads="1"/>
            </p:cNvSpPr>
            <p:nvPr/>
          </p:nvSpPr>
          <p:spPr bwMode="auto">
            <a:xfrm>
              <a:off x="1777" y="1233"/>
              <a:ext cx="151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22" name="Line 59"/>
            <p:cNvSpPr>
              <a:spLocks noChangeShapeType="1"/>
            </p:cNvSpPr>
            <p:nvPr/>
          </p:nvSpPr>
          <p:spPr bwMode="auto">
            <a:xfrm>
              <a:off x="1777" y="1233"/>
              <a:ext cx="151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3" name="Rectangle 60"/>
            <p:cNvSpPr>
              <a:spLocks noChangeArrowheads="1"/>
            </p:cNvSpPr>
            <p:nvPr/>
          </p:nvSpPr>
          <p:spPr bwMode="auto">
            <a:xfrm>
              <a:off x="3288" y="1233"/>
              <a:ext cx="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24" name="Line 61"/>
            <p:cNvSpPr>
              <a:spLocks noChangeShapeType="1"/>
            </p:cNvSpPr>
            <p:nvPr/>
          </p:nvSpPr>
          <p:spPr bwMode="auto">
            <a:xfrm>
              <a:off x="3288" y="1233"/>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5" name="Line 62"/>
            <p:cNvSpPr>
              <a:spLocks noChangeShapeType="1"/>
            </p:cNvSpPr>
            <p:nvPr/>
          </p:nvSpPr>
          <p:spPr bwMode="auto">
            <a:xfrm>
              <a:off x="3288" y="1233"/>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6" name="Rectangle 63"/>
            <p:cNvSpPr>
              <a:spLocks noChangeArrowheads="1"/>
            </p:cNvSpPr>
            <p:nvPr/>
          </p:nvSpPr>
          <p:spPr bwMode="auto">
            <a:xfrm>
              <a:off x="3296" y="1233"/>
              <a:ext cx="198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27" name="Line 64"/>
            <p:cNvSpPr>
              <a:spLocks noChangeShapeType="1"/>
            </p:cNvSpPr>
            <p:nvPr/>
          </p:nvSpPr>
          <p:spPr bwMode="auto">
            <a:xfrm>
              <a:off x="3296" y="1233"/>
              <a:ext cx="19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8" name="Line 65"/>
            <p:cNvSpPr>
              <a:spLocks noChangeShapeType="1"/>
            </p:cNvSpPr>
            <p:nvPr/>
          </p:nvSpPr>
          <p:spPr bwMode="auto">
            <a:xfrm>
              <a:off x="5284" y="1233"/>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29" name="Line 66"/>
            <p:cNvSpPr>
              <a:spLocks noChangeShapeType="1"/>
            </p:cNvSpPr>
            <p:nvPr/>
          </p:nvSpPr>
          <p:spPr bwMode="auto">
            <a:xfrm>
              <a:off x="5284" y="1233"/>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0" name="Line 67"/>
            <p:cNvSpPr>
              <a:spLocks noChangeShapeType="1"/>
            </p:cNvSpPr>
            <p:nvPr/>
          </p:nvSpPr>
          <p:spPr bwMode="auto">
            <a:xfrm>
              <a:off x="235" y="1241"/>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1" name="Line 68"/>
            <p:cNvSpPr>
              <a:spLocks noChangeShapeType="1"/>
            </p:cNvSpPr>
            <p:nvPr/>
          </p:nvSpPr>
          <p:spPr bwMode="auto">
            <a:xfrm>
              <a:off x="1769" y="1241"/>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2" name="Rectangle 69"/>
            <p:cNvSpPr>
              <a:spLocks noChangeArrowheads="1"/>
            </p:cNvSpPr>
            <p:nvPr/>
          </p:nvSpPr>
          <p:spPr bwMode="auto">
            <a:xfrm>
              <a:off x="3288" y="1241"/>
              <a:ext cx="8" cy="2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33" name="Line 70"/>
            <p:cNvSpPr>
              <a:spLocks noChangeShapeType="1"/>
            </p:cNvSpPr>
            <p:nvPr/>
          </p:nvSpPr>
          <p:spPr bwMode="auto">
            <a:xfrm>
              <a:off x="3288" y="1241"/>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4" name="Line 71"/>
            <p:cNvSpPr>
              <a:spLocks noChangeShapeType="1"/>
            </p:cNvSpPr>
            <p:nvPr/>
          </p:nvSpPr>
          <p:spPr bwMode="auto">
            <a:xfrm>
              <a:off x="5284" y="1241"/>
              <a:ext cx="1" cy="23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5" name="Rectangle 72"/>
            <p:cNvSpPr>
              <a:spLocks noChangeArrowheads="1"/>
            </p:cNvSpPr>
            <p:nvPr/>
          </p:nvSpPr>
          <p:spPr bwMode="auto">
            <a:xfrm>
              <a:off x="855" y="1479"/>
              <a:ext cx="323"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679</a:t>
              </a:r>
              <a:endParaRPr lang="en-US" altLang="en-US"/>
            </a:p>
          </p:txBody>
        </p:sp>
        <p:sp>
          <p:nvSpPr>
            <p:cNvPr id="15436" name="Rectangle 73"/>
            <p:cNvSpPr>
              <a:spLocks noChangeArrowheads="1"/>
            </p:cNvSpPr>
            <p:nvPr/>
          </p:nvSpPr>
          <p:spPr bwMode="auto">
            <a:xfrm>
              <a:off x="2148" y="1479"/>
              <a:ext cx="833"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233-1231</a:t>
              </a:r>
              <a:endParaRPr lang="en-US" altLang="en-US"/>
            </a:p>
          </p:txBody>
        </p:sp>
        <p:sp>
          <p:nvSpPr>
            <p:cNvPr id="15437" name="Rectangle 74"/>
            <p:cNvSpPr>
              <a:spLocks noChangeArrowheads="1"/>
            </p:cNvSpPr>
            <p:nvPr/>
          </p:nvSpPr>
          <p:spPr bwMode="auto">
            <a:xfrm>
              <a:off x="3379" y="1479"/>
              <a:ext cx="872"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500">
                  <a:solidFill>
                    <a:srgbClr val="010000"/>
                  </a:solidFill>
                </a:rPr>
                <a:t>BSc, MSc</a:t>
              </a:r>
              <a:endParaRPr lang="en-US" altLang="en-US"/>
            </a:p>
          </p:txBody>
        </p:sp>
        <p:sp>
          <p:nvSpPr>
            <p:cNvPr id="15438" name="Line 75"/>
            <p:cNvSpPr>
              <a:spLocks noChangeShapeType="1"/>
            </p:cNvSpPr>
            <p:nvPr/>
          </p:nvSpPr>
          <p:spPr bwMode="auto">
            <a:xfrm>
              <a:off x="235" y="1471"/>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39" name="Line 76"/>
            <p:cNvSpPr>
              <a:spLocks noChangeShapeType="1"/>
            </p:cNvSpPr>
            <p:nvPr/>
          </p:nvSpPr>
          <p:spPr bwMode="auto">
            <a:xfrm>
              <a:off x="235" y="1471"/>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0" name="Line 77"/>
            <p:cNvSpPr>
              <a:spLocks noChangeShapeType="1"/>
            </p:cNvSpPr>
            <p:nvPr/>
          </p:nvSpPr>
          <p:spPr bwMode="auto">
            <a:xfrm>
              <a:off x="242" y="1471"/>
              <a:ext cx="152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1" name="Line 78"/>
            <p:cNvSpPr>
              <a:spLocks noChangeShapeType="1"/>
            </p:cNvSpPr>
            <p:nvPr/>
          </p:nvSpPr>
          <p:spPr bwMode="auto">
            <a:xfrm>
              <a:off x="1769" y="1471"/>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2" name="Line 79"/>
            <p:cNvSpPr>
              <a:spLocks noChangeShapeType="1"/>
            </p:cNvSpPr>
            <p:nvPr/>
          </p:nvSpPr>
          <p:spPr bwMode="auto">
            <a:xfrm>
              <a:off x="1769" y="1471"/>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3" name="Line 80"/>
            <p:cNvSpPr>
              <a:spLocks noChangeShapeType="1"/>
            </p:cNvSpPr>
            <p:nvPr/>
          </p:nvSpPr>
          <p:spPr bwMode="auto">
            <a:xfrm>
              <a:off x="1777" y="1471"/>
              <a:ext cx="151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4" name="Line 81"/>
            <p:cNvSpPr>
              <a:spLocks noChangeShapeType="1"/>
            </p:cNvSpPr>
            <p:nvPr/>
          </p:nvSpPr>
          <p:spPr bwMode="auto">
            <a:xfrm>
              <a:off x="3288" y="1471"/>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5" name="Line 82"/>
            <p:cNvSpPr>
              <a:spLocks noChangeShapeType="1"/>
            </p:cNvSpPr>
            <p:nvPr/>
          </p:nvSpPr>
          <p:spPr bwMode="auto">
            <a:xfrm>
              <a:off x="3288" y="1471"/>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6" name="Line 83"/>
            <p:cNvSpPr>
              <a:spLocks noChangeShapeType="1"/>
            </p:cNvSpPr>
            <p:nvPr/>
          </p:nvSpPr>
          <p:spPr bwMode="auto">
            <a:xfrm>
              <a:off x="3296" y="1471"/>
              <a:ext cx="19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7" name="Line 84"/>
            <p:cNvSpPr>
              <a:spLocks noChangeShapeType="1"/>
            </p:cNvSpPr>
            <p:nvPr/>
          </p:nvSpPr>
          <p:spPr bwMode="auto">
            <a:xfrm>
              <a:off x="5284" y="1471"/>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8" name="Line 85"/>
            <p:cNvSpPr>
              <a:spLocks noChangeShapeType="1"/>
            </p:cNvSpPr>
            <p:nvPr/>
          </p:nvSpPr>
          <p:spPr bwMode="auto">
            <a:xfrm>
              <a:off x="5284" y="1471"/>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49" name="Line 86"/>
            <p:cNvSpPr>
              <a:spLocks noChangeShapeType="1"/>
            </p:cNvSpPr>
            <p:nvPr/>
          </p:nvSpPr>
          <p:spPr bwMode="auto">
            <a:xfrm>
              <a:off x="235" y="1479"/>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0" name="Line 87"/>
            <p:cNvSpPr>
              <a:spLocks noChangeShapeType="1"/>
            </p:cNvSpPr>
            <p:nvPr/>
          </p:nvSpPr>
          <p:spPr bwMode="auto">
            <a:xfrm>
              <a:off x="235" y="1710"/>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1" name="Line 88"/>
            <p:cNvSpPr>
              <a:spLocks noChangeShapeType="1"/>
            </p:cNvSpPr>
            <p:nvPr/>
          </p:nvSpPr>
          <p:spPr bwMode="auto">
            <a:xfrm>
              <a:off x="235"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2" name="Line 89"/>
            <p:cNvSpPr>
              <a:spLocks noChangeShapeType="1"/>
            </p:cNvSpPr>
            <p:nvPr/>
          </p:nvSpPr>
          <p:spPr bwMode="auto">
            <a:xfrm>
              <a:off x="235" y="1710"/>
              <a:ext cx="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3" name="Line 90"/>
            <p:cNvSpPr>
              <a:spLocks noChangeShapeType="1"/>
            </p:cNvSpPr>
            <p:nvPr/>
          </p:nvSpPr>
          <p:spPr bwMode="auto">
            <a:xfrm>
              <a:off x="235"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4" name="Line 91"/>
            <p:cNvSpPr>
              <a:spLocks noChangeShapeType="1"/>
            </p:cNvSpPr>
            <p:nvPr/>
          </p:nvSpPr>
          <p:spPr bwMode="auto">
            <a:xfrm>
              <a:off x="242" y="1710"/>
              <a:ext cx="1527"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5" name="Line 92"/>
            <p:cNvSpPr>
              <a:spLocks noChangeShapeType="1"/>
            </p:cNvSpPr>
            <p:nvPr/>
          </p:nvSpPr>
          <p:spPr bwMode="auto">
            <a:xfrm>
              <a:off x="1769" y="1479"/>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6" name="Line 93"/>
            <p:cNvSpPr>
              <a:spLocks noChangeShapeType="1"/>
            </p:cNvSpPr>
            <p:nvPr/>
          </p:nvSpPr>
          <p:spPr bwMode="auto">
            <a:xfrm>
              <a:off x="1769" y="171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7" name="Line 94"/>
            <p:cNvSpPr>
              <a:spLocks noChangeShapeType="1"/>
            </p:cNvSpPr>
            <p:nvPr/>
          </p:nvSpPr>
          <p:spPr bwMode="auto">
            <a:xfrm>
              <a:off x="1769"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8" name="Line 95"/>
            <p:cNvSpPr>
              <a:spLocks noChangeShapeType="1"/>
            </p:cNvSpPr>
            <p:nvPr/>
          </p:nvSpPr>
          <p:spPr bwMode="auto">
            <a:xfrm>
              <a:off x="1777" y="1710"/>
              <a:ext cx="151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59" name="Rectangle 96"/>
            <p:cNvSpPr>
              <a:spLocks noChangeArrowheads="1"/>
            </p:cNvSpPr>
            <p:nvPr/>
          </p:nvSpPr>
          <p:spPr bwMode="auto">
            <a:xfrm>
              <a:off x="3288" y="1479"/>
              <a:ext cx="8" cy="2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5460" name="Line 97"/>
            <p:cNvSpPr>
              <a:spLocks noChangeShapeType="1"/>
            </p:cNvSpPr>
            <p:nvPr/>
          </p:nvSpPr>
          <p:spPr bwMode="auto">
            <a:xfrm>
              <a:off x="3288" y="1479"/>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1" name="Line 98"/>
            <p:cNvSpPr>
              <a:spLocks noChangeShapeType="1"/>
            </p:cNvSpPr>
            <p:nvPr/>
          </p:nvSpPr>
          <p:spPr bwMode="auto">
            <a:xfrm>
              <a:off x="3288" y="171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2" name="Line 99"/>
            <p:cNvSpPr>
              <a:spLocks noChangeShapeType="1"/>
            </p:cNvSpPr>
            <p:nvPr/>
          </p:nvSpPr>
          <p:spPr bwMode="auto">
            <a:xfrm>
              <a:off x="3288"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3" name="Line 100"/>
            <p:cNvSpPr>
              <a:spLocks noChangeShapeType="1"/>
            </p:cNvSpPr>
            <p:nvPr/>
          </p:nvSpPr>
          <p:spPr bwMode="auto">
            <a:xfrm>
              <a:off x="3296" y="1710"/>
              <a:ext cx="19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4" name="Line 101"/>
            <p:cNvSpPr>
              <a:spLocks noChangeShapeType="1"/>
            </p:cNvSpPr>
            <p:nvPr/>
          </p:nvSpPr>
          <p:spPr bwMode="auto">
            <a:xfrm>
              <a:off x="5284" y="1479"/>
              <a:ext cx="1" cy="23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5" name="Line 102"/>
            <p:cNvSpPr>
              <a:spLocks noChangeShapeType="1"/>
            </p:cNvSpPr>
            <p:nvPr/>
          </p:nvSpPr>
          <p:spPr bwMode="auto">
            <a:xfrm>
              <a:off x="5284" y="171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6" name="Line 103"/>
            <p:cNvSpPr>
              <a:spLocks noChangeShapeType="1"/>
            </p:cNvSpPr>
            <p:nvPr/>
          </p:nvSpPr>
          <p:spPr bwMode="auto">
            <a:xfrm>
              <a:off x="5284"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7" name="Line 104"/>
            <p:cNvSpPr>
              <a:spLocks noChangeShapeType="1"/>
            </p:cNvSpPr>
            <p:nvPr/>
          </p:nvSpPr>
          <p:spPr bwMode="auto">
            <a:xfrm>
              <a:off x="5284" y="1710"/>
              <a:ext cx="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8" name="Line 105"/>
            <p:cNvSpPr>
              <a:spLocks noChangeShapeType="1"/>
            </p:cNvSpPr>
            <p:nvPr/>
          </p:nvSpPr>
          <p:spPr bwMode="auto">
            <a:xfrm>
              <a:off x="5284" y="1710"/>
              <a:ext cx="1" cy="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855567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CA" altLang="en-US" b="1">
                <a:latin typeface="Arial" panose="020B0604020202020204" pitchFamily="34" charset="0"/>
              </a:rPr>
              <a:t>First Normal Form</a:t>
            </a:r>
            <a:endParaRPr lang="en-US" altLang="en-US" b="1">
              <a:latin typeface="Arial" panose="020B0604020202020204" pitchFamily="34" charset="0"/>
            </a:endParaRPr>
          </a:p>
        </p:txBody>
      </p:sp>
      <p:sp>
        <p:nvSpPr>
          <p:cNvPr id="27"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8"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CD1AFF5-CAFA-4B02-B388-1F512A82C8EB}" type="slidenum">
              <a:rPr lang="en-US" altLang="en-US" sz="1200">
                <a:solidFill>
                  <a:srgbClr val="898989"/>
                </a:solidFill>
              </a:rPr>
              <a:pPr/>
              <a:t>22</a:t>
            </a:fld>
            <a:endParaRPr lang="en-US" altLang="en-US" sz="1200">
              <a:solidFill>
                <a:srgbClr val="898989"/>
              </a:solidFill>
            </a:endParaRPr>
          </a:p>
        </p:txBody>
      </p:sp>
      <p:sp>
        <p:nvSpPr>
          <p:cNvPr id="16389" name="Rectangle 247"/>
          <p:cNvSpPr>
            <a:spLocks noChangeArrowheads="1"/>
          </p:cNvSpPr>
          <p:nvPr/>
        </p:nvSpPr>
        <p:spPr bwMode="auto">
          <a:xfrm>
            <a:off x="6553200" y="1879601"/>
            <a:ext cx="1524000" cy="466725"/>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000000"/>
                </a:solidFill>
              </a:rPr>
              <a:t>EmpNum</a:t>
            </a:r>
          </a:p>
        </p:txBody>
      </p:sp>
      <p:sp>
        <p:nvSpPr>
          <p:cNvPr id="16390" name="Rectangle 248"/>
          <p:cNvSpPr>
            <a:spLocks noChangeArrowheads="1"/>
          </p:cNvSpPr>
          <p:nvPr/>
        </p:nvSpPr>
        <p:spPr bwMode="auto">
          <a:xfrm>
            <a:off x="8077200" y="1879601"/>
            <a:ext cx="1733550" cy="466725"/>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000000"/>
                </a:solidFill>
              </a:rPr>
              <a:t>EmpDegree</a:t>
            </a:r>
          </a:p>
        </p:txBody>
      </p:sp>
      <p:sp>
        <p:nvSpPr>
          <p:cNvPr id="16391" name="Rectangle 249"/>
          <p:cNvSpPr>
            <a:spLocks noChangeArrowheads="1"/>
          </p:cNvSpPr>
          <p:nvPr/>
        </p:nvSpPr>
        <p:spPr bwMode="auto">
          <a:xfrm>
            <a:off x="6553200" y="2327276"/>
            <a:ext cx="1524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333</a:t>
            </a:r>
          </a:p>
        </p:txBody>
      </p:sp>
      <p:sp>
        <p:nvSpPr>
          <p:cNvPr id="16392" name="Rectangle 250"/>
          <p:cNvSpPr>
            <a:spLocks noChangeArrowheads="1"/>
          </p:cNvSpPr>
          <p:nvPr/>
        </p:nvSpPr>
        <p:spPr bwMode="auto">
          <a:xfrm>
            <a:off x="8077200" y="2327276"/>
            <a:ext cx="1752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BA</a:t>
            </a:r>
          </a:p>
        </p:txBody>
      </p:sp>
      <p:sp>
        <p:nvSpPr>
          <p:cNvPr id="16393" name="Rectangle 251"/>
          <p:cNvSpPr>
            <a:spLocks noChangeArrowheads="1"/>
          </p:cNvSpPr>
          <p:nvPr/>
        </p:nvSpPr>
        <p:spPr bwMode="auto">
          <a:xfrm>
            <a:off x="6553200" y="2784476"/>
            <a:ext cx="1524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333</a:t>
            </a:r>
          </a:p>
        </p:txBody>
      </p:sp>
      <p:sp>
        <p:nvSpPr>
          <p:cNvPr id="16394" name="Rectangle 252"/>
          <p:cNvSpPr>
            <a:spLocks noChangeArrowheads="1"/>
          </p:cNvSpPr>
          <p:nvPr/>
        </p:nvSpPr>
        <p:spPr bwMode="auto">
          <a:xfrm>
            <a:off x="8077200" y="2784476"/>
            <a:ext cx="1752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BSc</a:t>
            </a:r>
          </a:p>
        </p:txBody>
      </p:sp>
      <p:sp>
        <p:nvSpPr>
          <p:cNvPr id="16395" name="Rectangle 253"/>
          <p:cNvSpPr>
            <a:spLocks noChangeArrowheads="1"/>
          </p:cNvSpPr>
          <p:nvPr/>
        </p:nvSpPr>
        <p:spPr bwMode="auto">
          <a:xfrm>
            <a:off x="6553200" y="3241676"/>
            <a:ext cx="1524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333</a:t>
            </a:r>
          </a:p>
        </p:txBody>
      </p:sp>
      <p:sp>
        <p:nvSpPr>
          <p:cNvPr id="16396" name="Rectangle 254"/>
          <p:cNvSpPr>
            <a:spLocks noChangeArrowheads="1"/>
          </p:cNvSpPr>
          <p:nvPr/>
        </p:nvSpPr>
        <p:spPr bwMode="auto">
          <a:xfrm>
            <a:off x="8077200" y="3241676"/>
            <a:ext cx="1752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PhD</a:t>
            </a:r>
          </a:p>
        </p:txBody>
      </p:sp>
      <p:sp>
        <p:nvSpPr>
          <p:cNvPr id="16397" name="Rectangle 255"/>
          <p:cNvSpPr>
            <a:spLocks noChangeArrowheads="1"/>
          </p:cNvSpPr>
          <p:nvPr/>
        </p:nvSpPr>
        <p:spPr bwMode="auto">
          <a:xfrm>
            <a:off x="6553200" y="3698876"/>
            <a:ext cx="1524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679</a:t>
            </a:r>
          </a:p>
        </p:txBody>
      </p:sp>
      <p:sp>
        <p:nvSpPr>
          <p:cNvPr id="16398" name="Rectangle 256"/>
          <p:cNvSpPr>
            <a:spLocks noChangeArrowheads="1"/>
          </p:cNvSpPr>
          <p:nvPr/>
        </p:nvSpPr>
        <p:spPr bwMode="auto">
          <a:xfrm>
            <a:off x="8077200" y="3698876"/>
            <a:ext cx="1752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BSc</a:t>
            </a:r>
          </a:p>
        </p:txBody>
      </p:sp>
      <p:sp>
        <p:nvSpPr>
          <p:cNvPr id="16399" name="Rectangle 257"/>
          <p:cNvSpPr>
            <a:spLocks noChangeArrowheads="1"/>
          </p:cNvSpPr>
          <p:nvPr/>
        </p:nvSpPr>
        <p:spPr bwMode="auto">
          <a:xfrm>
            <a:off x="8077200" y="4156076"/>
            <a:ext cx="1752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MSc</a:t>
            </a:r>
          </a:p>
        </p:txBody>
      </p:sp>
      <p:sp>
        <p:nvSpPr>
          <p:cNvPr id="16400" name="Rectangle 258"/>
          <p:cNvSpPr>
            <a:spLocks noChangeArrowheads="1"/>
          </p:cNvSpPr>
          <p:nvPr/>
        </p:nvSpPr>
        <p:spPr bwMode="auto">
          <a:xfrm>
            <a:off x="6553200" y="4156076"/>
            <a:ext cx="1524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000000"/>
                </a:solidFill>
              </a:rPr>
              <a:t>679</a:t>
            </a:r>
          </a:p>
        </p:txBody>
      </p:sp>
      <p:sp>
        <p:nvSpPr>
          <p:cNvPr id="16401" name="Rectangle 259"/>
          <p:cNvSpPr>
            <a:spLocks noChangeArrowheads="1"/>
          </p:cNvSpPr>
          <p:nvPr/>
        </p:nvSpPr>
        <p:spPr bwMode="auto">
          <a:xfrm>
            <a:off x="2286000" y="2108200"/>
            <a:ext cx="16764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t>EmpNum</a:t>
            </a:r>
          </a:p>
        </p:txBody>
      </p:sp>
      <p:sp>
        <p:nvSpPr>
          <p:cNvPr id="16402" name="Rectangle 260"/>
          <p:cNvSpPr>
            <a:spLocks noChangeArrowheads="1"/>
          </p:cNvSpPr>
          <p:nvPr/>
        </p:nvSpPr>
        <p:spPr bwMode="auto">
          <a:xfrm>
            <a:off x="3962400" y="2108200"/>
            <a:ext cx="1676400" cy="4572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t>EmpPhone</a:t>
            </a:r>
          </a:p>
        </p:txBody>
      </p:sp>
      <p:sp>
        <p:nvSpPr>
          <p:cNvPr id="16403" name="Rectangle 261"/>
          <p:cNvSpPr>
            <a:spLocks noChangeArrowheads="1"/>
          </p:cNvSpPr>
          <p:nvPr/>
        </p:nvSpPr>
        <p:spPr bwMode="auto">
          <a:xfrm>
            <a:off x="2286000" y="25654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123</a:t>
            </a:r>
          </a:p>
        </p:txBody>
      </p:sp>
      <p:sp>
        <p:nvSpPr>
          <p:cNvPr id="16404" name="Rectangle 262"/>
          <p:cNvSpPr>
            <a:spLocks noChangeArrowheads="1"/>
          </p:cNvSpPr>
          <p:nvPr/>
        </p:nvSpPr>
        <p:spPr bwMode="auto">
          <a:xfrm>
            <a:off x="3962400" y="25654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233-9876</a:t>
            </a:r>
          </a:p>
        </p:txBody>
      </p:sp>
      <p:sp>
        <p:nvSpPr>
          <p:cNvPr id="16405" name="Rectangle 263"/>
          <p:cNvSpPr>
            <a:spLocks noChangeArrowheads="1"/>
          </p:cNvSpPr>
          <p:nvPr/>
        </p:nvSpPr>
        <p:spPr bwMode="auto">
          <a:xfrm>
            <a:off x="2286000" y="30226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333</a:t>
            </a:r>
          </a:p>
        </p:txBody>
      </p:sp>
      <p:sp>
        <p:nvSpPr>
          <p:cNvPr id="16406" name="Rectangle 264"/>
          <p:cNvSpPr>
            <a:spLocks noChangeArrowheads="1"/>
          </p:cNvSpPr>
          <p:nvPr/>
        </p:nvSpPr>
        <p:spPr bwMode="auto">
          <a:xfrm>
            <a:off x="3962400" y="30226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233-1231</a:t>
            </a:r>
          </a:p>
        </p:txBody>
      </p:sp>
      <p:sp>
        <p:nvSpPr>
          <p:cNvPr id="16407" name="Rectangle 265"/>
          <p:cNvSpPr>
            <a:spLocks noChangeArrowheads="1"/>
          </p:cNvSpPr>
          <p:nvPr/>
        </p:nvSpPr>
        <p:spPr bwMode="auto">
          <a:xfrm>
            <a:off x="2286000" y="34798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679</a:t>
            </a:r>
          </a:p>
        </p:txBody>
      </p:sp>
      <p:sp>
        <p:nvSpPr>
          <p:cNvPr id="16408" name="Rectangle 266"/>
          <p:cNvSpPr>
            <a:spLocks noChangeArrowheads="1"/>
          </p:cNvSpPr>
          <p:nvPr/>
        </p:nvSpPr>
        <p:spPr bwMode="auto">
          <a:xfrm>
            <a:off x="3962400" y="3479800"/>
            <a:ext cx="1676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233-1231</a:t>
            </a:r>
          </a:p>
        </p:txBody>
      </p:sp>
      <p:sp>
        <p:nvSpPr>
          <p:cNvPr id="16409" name="Text Box 267"/>
          <p:cNvSpPr txBox="1">
            <a:spLocks noChangeArrowheads="1"/>
          </p:cNvSpPr>
          <p:nvPr/>
        </p:nvSpPr>
        <p:spPr bwMode="auto">
          <a:xfrm>
            <a:off x="2209800" y="5003801"/>
            <a:ext cx="769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An outer join between Employee and EmployeeDegree will produce the information we saw before</a:t>
            </a:r>
          </a:p>
        </p:txBody>
      </p:sp>
      <p:sp>
        <p:nvSpPr>
          <p:cNvPr id="16410" name="Rectangle 268"/>
          <p:cNvSpPr>
            <a:spLocks noChangeArrowheads="1"/>
          </p:cNvSpPr>
          <p:nvPr/>
        </p:nvSpPr>
        <p:spPr bwMode="auto">
          <a:xfrm>
            <a:off x="2286001" y="1498600"/>
            <a:ext cx="1470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t>Employee</a:t>
            </a:r>
          </a:p>
        </p:txBody>
      </p:sp>
      <p:sp>
        <p:nvSpPr>
          <p:cNvPr id="16411" name="Rectangle 269"/>
          <p:cNvSpPr>
            <a:spLocks noChangeArrowheads="1"/>
          </p:cNvSpPr>
          <p:nvPr/>
        </p:nvSpPr>
        <p:spPr bwMode="auto">
          <a:xfrm>
            <a:off x="6553200" y="1270000"/>
            <a:ext cx="2382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t>EmployeeDegree</a:t>
            </a:r>
          </a:p>
        </p:txBody>
      </p:sp>
    </p:spTree>
    <p:extLst>
      <p:ext uri="{BB962C8B-B14F-4D97-AF65-F5344CB8AC3E}">
        <p14:creationId xmlns:p14="http://schemas.microsoft.com/office/powerpoint/2010/main" val="1985127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3244EC-B809-4903-AD02-688DD48DDFDC}" type="slidenum">
              <a:rPr lang="en-US" altLang="en-US"/>
              <a:pPr/>
              <a:t>23</a:t>
            </a:fld>
            <a:endParaRPr lang="en-US" altLang="en-US"/>
          </a:p>
        </p:txBody>
      </p:sp>
      <p:sp>
        <p:nvSpPr>
          <p:cNvPr id="5" name="Footer Placeholder 4"/>
          <p:cNvSpPr>
            <a:spLocks noGrp="1"/>
          </p:cNvSpPr>
          <p:nvPr>
            <p:ph type="ftr" sz="quarter" idx="11"/>
          </p:nvPr>
        </p:nvSpPr>
        <p:spPr/>
        <p:txBody>
          <a:bodyPr/>
          <a:lstStyle/>
          <a:p>
            <a:r>
              <a:rPr lang="en-US" altLang="en-US"/>
              <a:t>© Prentice Hall, 2002</a:t>
            </a:r>
          </a:p>
        </p:txBody>
      </p:sp>
      <p:sp>
        <p:nvSpPr>
          <p:cNvPr id="28674" name="Rectangle 2"/>
          <p:cNvSpPr>
            <a:spLocks noGrp="1" noChangeArrowheads="1"/>
          </p:cNvSpPr>
          <p:nvPr>
            <p:ph type="title"/>
          </p:nvPr>
        </p:nvSpPr>
        <p:spPr>
          <a:xfrm>
            <a:off x="2209800" y="304800"/>
            <a:ext cx="7772400" cy="1143000"/>
          </a:xfrm>
        </p:spPr>
        <p:txBody>
          <a:bodyPr/>
          <a:lstStyle/>
          <a:p>
            <a:r>
              <a:rPr lang="en-US" altLang="en-US"/>
              <a:t>Second Normal Form</a:t>
            </a:r>
          </a:p>
        </p:txBody>
      </p:sp>
      <p:sp>
        <p:nvSpPr>
          <p:cNvPr id="28675" name="Rectangle 3"/>
          <p:cNvSpPr>
            <a:spLocks noGrp="1" noChangeArrowheads="1"/>
          </p:cNvSpPr>
          <p:nvPr>
            <p:ph type="body" idx="1"/>
          </p:nvPr>
        </p:nvSpPr>
        <p:spPr>
          <a:xfrm>
            <a:off x="1905000" y="1447800"/>
            <a:ext cx="8382000" cy="4114800"/>
          </a:xfrm>
        </p:spPr>
        <p:txBody>
          <a:bodyPr/>
          <a:lstStyle/>
          <a:p>
            <a:pPr>
              <a:lnSpc>
                <a:spcPct val="90000"/>
              </a:lnSpc>
            </a:pPr>
            <a:r>
              <a:rPr lang="en-US" altLang="en-US" sz="3400" dirty="0"/>
              <a:t>1NF </a:t>
            </a:r>
            <a:r>
              <a:rPr lang="en-US" altLang="en-US" sz="3400" b="1" i="1" dirty="0"/>
              <a:t>plus</a:t>
            </a:r>
            <a:r>
              <a:rPr lang="en-US" altLang="en-US" sz="3400" dirty="0"/>
              <a:t> </a:t>
            </a:r>
            <a:r>
              <a:rPr lang="en-US" altLang="en-US" sz="3400" dirty="0">
                <a:solidFill>
                  <a:schemeClr val="folHlink"/>
                </a:solidFill>
              </a:rPr>
              <a:t>every non-key attribute is fully functionally dependent on the ENTIRE primary key</a:t>
            </a:r>
            <a:endParaRPr lang="en-US" altLang="en-US" sz="3400" dirty="0"/>
          </a:p>
          <a:p>
            <a:pPr lvl="1">
              <a:lnSpc>
                <a:spcPct val="90000"/>
              </a:lnSpc>
            </a:pPr>
            <a:r>
              <a:rPr lang="en-US" altLang="en-US" sz="3000" dirty="0"/>
              <a:t>Every non-key attribute must be defined by the entire key, not by only part of the key</a:t>
            </a:r>
          </a:p>
          <a:p>
            <a:pPr lvl="1">
              <a:lnSpc>
                <a:spcPct val="90000"/>
              </a:lnSpc>
            </a:pPr>
            <a:r>
              <a:rPr lang="en-US" altLang="en-US" sz="3000" dirty="0"/>
              <a:t>No partial functional dependencies</a:t>
            </a:r>
          </a:p>
        </p:txBody>
      </p:sp>
    </p:spTree>
    <p:extLst>
      <p:ext uri="{BB962C8B-B14F-4D97-AF65-F5344CB8AC3E}">
        <p14:creationId xmlns:p14="http://schemas.microsoft.com/office/powerpoint/2010/main" val="3840200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accent1"/>
                                      </p:to>
                                    </p:animClr>
                                  </p:subTnLst>
                                </p:cTn>
                              </p:par>
                              <p:par>
                                <p:cTn id="8" presetID="22" presetClass="entr" presetSubtype="8"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wipe(left)">
                                      <p:cBhvr>
                                        <p:cTn id="10"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accent1"/>
                                      </p:to>
                                    </p:animClr>
                                  </p:subTnLst>
                                </p:cTn>
                              </p:par>
                              <p:par>
                                <p:cTn id="11" presetID="22" presetClass="entr" presetSubtype="8" fill="hold" grpId="0" nodeType="with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Effect transition="in" filter="wipe(left)">
                                      <p:cBhvr>
                                        <p:cTn id="13" dur="500"/>
                                        <p:tgtEl>
                                          <p:spTgt spid="28675">
                                            <p:txEl>
                                              <p:pRg st="2" end="2"/>
                                            </p:txEl>
                                          </p:spTgt>
                                        </p:tgtEl>
                                      </p:cBhvr>
                                    </p:animEffect>
                                  </p:childTnLst>
                                  <p:subTnLst>
                                    <p:animClr clrSpc="rgb" dir="cw">
                                      <p:cBhvr override="childStyle">
                                        <p:cTn dur="1" fill="hold" display="0" masterRel="nextClick" afterEffect="1"/>
                                        <p:tgtEl>
                                          <p:spTgt spid="28675">
                                            <p:txEl>
                                              <p:pRg st="2" end="2"/>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0"/>
          </p:nvPr>
        </p:nvSpPr>
        <p:spPr/>
        <p:txBody>
          <a:bodyPr/>
          <a:lstStyle/>
          <a:p>
            <a:fld id="{EE7670FF-3186-40D3-94CE-2C3D26DA3404}" type="slidenum">
              <a:rPr lang="en-US" altLang="en-US"/>
              <a:pPr/>
              <a:t>24</a:t>
            </a:fld>
            <a:endParaRPr lang="en-US" altLang="en-US"/>
          </a:p>
        </p:txBody>
      </p:sp>
      <p:sp>
        <p:nvSpPr>
          <p:cNvPr id="27" name="Footer Placeholder 4"/>
          <p:cNvSpPr>
            <a:spLocks noGrp="1"/>
          </p:cNvSpPr>
          <p:nvPr>
            <p:ph type="ftr" sz="quarter" idx="11"/>
          </p:nvPr>
        </p:nvSpPr>
        <p:spPr/>
        <p:txBody>
          <a:bodyPr/>
          <a:lstStyle/>
          <a:p>
            <a:r>
              <a:rPr lang="en-US" altLang="en-US"/>
              <a:t>© Prentice Hall, 2002</a:t>
            </a:r>
          </a:p>
        </p:txBody>
      </p:sp>
      <p:sp>
        <p:nvSpPr>
          <p:cNvPr id="94210" name="Rectangle 2"/>
          <p:cNvSpPr>
            <a:spLocks noGrp="1" noChangeArrowheads="1"/>
          </p:cNvSpPr>
          <p:nvPr>
            <p:ph type="title"/>
          </p:nvPr>
        </p:nvSpPr>
        <p:spPr>
          <a:xfrm>
            <a:off x="1524000" y="0"/>
            <a:ext cx="8458200" cy="1143000"/>
          </a:xfrm>
        </p:spPr>
        <p:txBody>
          <a:bodyPr>
            <a:normAutofit fontScale="90000"/>
          </a:bodyPr>
          <a:lstStyle/>
          <a:p>
            <a:r>
              <a:rPr lang="en-US" altLang="en-US" sz="4000"/>
              <a:t>Fig 5.23(b) – Functional Dependencies in EMPLOYEE2</a:t>
            </a:r>
          </a:p>
        </p:txBody>
      </p:sp>
      <p:grpSp>
        <p:nvGrpSpPr>
          <p:cNvPr id="94231" name="Group 23"/>
          <p:cNvGrpSpPr>
            <a:grpSpLocks/>
          </p:cNvGrpSpPr>
          <p:nvPr/>
        </p:nvGrpSpPr>
        <p:grpSpPr bwMode="auto">
          <a:xfrm>
            <a:off x="1689100" y="1260475"/>
            <a:ext cx="8839200" cy="2971800"/>
            <a:chOff x="52" y="1584"/>
            <a:chExt cx="5568" cy="1872"/>
          </a:xfrm>
        </p:grpSpPr>
        <p:sp>
          <p:nvSpPr>
            <p:cNvPr id="94222" name="Rectangle 14"/>
            <p:cNvSpPr>
              <a:spLocks noChangeArrowheads="1"/>
            </p:cNvSpPr>
            <p:nvPr/>
          </p:nvSpPr>
          <p:spPr bwMode="auto">
            <a:xfrm>
              <a:off x="52" y="1584"/>
              <a:ext cx="5568" cy="187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4221" name="Group 13"/>
            <p:cNvGrpSpPr>
              <a:grpSpLocks/>
            </p:cNvGrpSpPr>
            <p:nvPr/>
          </p:nvGrpSpPr>
          <p:grpSpPr bwMode="auto">
            <a:xfrm>
              <a:off x="288" y="2400"/>
              <a:ext cx="5180" cy="275"/>
              <a:chOff x="0" y="2064"/>
              <a:chExt cx="5180" cy="275"/>
            </a:xfrm>
          </p:grpSpPr>
          <p:sp>
            <p:nvSpPr>
              <p:cNvPr id="94213" name="Text Box 5"/>
              <p:cNvSpPr txBox="1">
                <a:spLocks noChangeArrowheads="1"/>
              </p:cNvSpPr>
              <p:nvPr/>
            </p:nvSpPr>
            <p:spPr bwMode="auto">
              <a:xfrm>
                <a:off x="0" y="2064"/>
                <a:ext cx="720"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u="sng">
                    <a:solidFill>
                      <a:schemeClr val="bg2"/>
                    </a:solidFill>
                  </a:rPr>
                  <a:t>EmpID</a:t>
                </a:r>
              </a:p>
            </p:txBody>
          </p:sp>
          <p:sp>
            <p:nvSpPr>
              <p:cNvPr id="94215" name="Text Box 7"/>
              <p:cNvSpPr txBox="1">
                <a:spLocks noChangeArrowheads="1"/>
              </p:cNvSpPr>
              <p:nvPr/>
            </p:nvSpPr>
            <p:spPr bwMode="auto">
              <a:xfrm>
                <a:off x="720" y="2064"/>
                <a:ext cx="1008"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u="sng">
                    <a:solidFill>
                      <a:schemeClr val="bg2"/>
                    </a:solidFill>
                  </a:rPr>
                  <a:t>CourseTitle</a:t>
                </a:r>
              </a:p>
            </p:txBody>
          </p:sp>
          <p:sp>
            <p:nvSpPr>
              <p:cNvPr id="94216" name="Text Box 8"/>
              <p:cNvSpPr txBox="1">
                <a:spLocks noChangeArrowheads="1"/>
              </p:cNvSpPr>
              <p:nvPr/>
            </p:nvSpPr>
            <p:spPr bwMode="auto">
              <a:xfrm>
                <a:off x="3792" y="2064"/>
                <a:ext cx="1388" cy="271"/>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altLang="en-US" sz="2200" dirty="0" err="1">
                    <a:solidFill>
                      <a:schemeClr val="bg2"/>
                    </a:solidFill>
                  </a:rPr>
                  <a:t>DateCompleted</a:t>
                </a:r>
                <a:endParaRPr lang="en-US" altLang="en-US" sz="2200" dirty="0">
                  <a:solidFill>
                    <a:schemeClr val="bg2"/>
                  </a:solidFill>
                </a:endParaRPr>
              </a:p>
            </p:txBody>
          </p:sp>
          <p:sp>
            <p:nvSpPr>
              <p:cNvPr id="94217" name="Text Box 9"/>
              <p:cNvSpPr txBox="1">
                <a:spLocks noChangeArrowheads="1"/>
              </p:cNvSpPr>
              <p:nvPr/>
            </p:nvSpPr>
            <p:spPr bwMode="auto">
              <a:xfrm>
                <a:off x="3216" y="2064"/>
                <a:ext cx="576"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Salary</a:t>
                </a:r>
              </a:p>
            </p:txBody>
          </p:sp>
          <p:sp>
            <p:nvSpPr>
              <p:cNvPr id="94218" name="Text Box 10"/>
              <p:cNvSpPr txBox="1">
                <a:spLocks noChangeArrowheads="1"/>
              </p:cNvSpPr>
              <p:nvPr/>
            </p:nvSpPr>
            <p:spPr bwMode="auto">
              <a:xfrm>
                <a:off x="2304" y="2064"/>
                <a:ext cx="912"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DeptName</a:t>
                </a:r>
              </a:p>
            </p:txBody>
          </p:sp>
          <p:sp>
            <p:nvSpPr>
              <p:cNvPr id="94219" name="Text Box 11"/>
              <p:cNvSpPr txBox="1">
                <a:spLocks noChangeArrowheads="1"/>
              </p:cNvSpPr>
              <p:nvPr/>
            </p:nvSpPr>
            <p:spPr bwMode="auto">
              <a:xfrm>
                <a:off x="1728" y="2064"/>
                <a:ext cx="576"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Name</a:t>
                </a:r>
              </a:p>
            </p:txBody>
          </p:sp>
        </p:grpSp>
      </p:grpSp>
      <p:sp>
        <p:nvSpPr>
          <p:cNvPr id="94232" name="Text Box 24"/>
          <p:cNvSpPr txBox="1">
            <a:spLocks noChangeArrowheads="1"/>
          </p:cNvSpPr>
          <p:nvPr/>
        </p:nvSpPr>
        <p:spPr bwMode="auto">
          <a:xfrm>
            <a:off x="4333875" y="1657351"/>
            <a:ext cx="49066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a:solidFill>
                  <a:srgbClr val="FF3300"/>
                </a:solidFill>
              </a:rPr>
              <a:t>Dependency on entire primary key</a:t>
            </a:r>
          </a:p>
        </p:txBody>
      </p:sp>
      <p:sp>
        <p:nvSpPr>
          <p:cNvPr id="94233" name="Text Box 25"/>
          <p:cNvSpPr txBox="1">
            <a:spLocks noChangeArrowheads="1"/>
          </p:cNvSpPr>
          <p:nvPr/>
        </p:nvSpPr>
        <p:spPr bwMode="auto">
          <a:xfrm>
            <a:off x="3435351" y="3775076"/>
            <a:ext cx="504163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a:solidFill>
                  <a:srgbClr val="FF3300"/>
                </a:solidFill>
              </a:rPr>
              <a:t>Dependency on only </a:t>
            </a:r>
            <a:r>
              <a:rPr lang="en-US" altLang="en-US" sz="2600" i="1">
                <a:solidFill>
                  <a:srgbClr val="FF3300"/>
                </a:solidFill>
              </a:rPr>
              <a:t>part</a:t>
            </a:r>
            <a:r>
              <a:rPr lang="en-US" altLang="en-US" sz="2600">
                <a:solidFill>
                  <a:srgbClr val="FF3300"/>
                </a:solidFill>
              </a:rPr>
              <a:t> of the key</a:t>
            </a:r>
          </a:p>
        </p:txBody>
      </p:sp>
      <p:grpSp>
        <p:nvGrpSpPr>
          <p:cNvPr id="94236" name="Group 28"/>
          <p:cNvGrpSpPr>
            <a:grpSpLocks/>
          </p:cNvGrpSpPr>
          <p:nvPr/>
        </p:nvGrpSpPr>
        <p:grpSpPr bwMode="auto">
          <a:xfrm>
            <a:off x="1828800" y="2549526"/>
            <a:ext cx="7362825" cy="2473325"/>
            <a:chOff x="192" y="1584"/>
            <a:chExt cx="4638" cy="1558"/>
          </a:xfrm>
        </p:grpSpPr>
        <p:grpSp>
          <p:nvGrpSpPr>
            <p:cNvPr id="94226" name="Group 18"/>
            <p:cNvGrpSpPr>
              <a:grpSpLocks/>
            </p:cNvGrpSpPr>
            <p:nvPr/>
          </p:nvGrpSpPr>
          <p:grpSpPr bwMode="auto">
            <a:xfrm>
              <a:off x="704" y="1584"/>
              <a:ext cx="4126" cy="8"/>
              <a:chOff x="652" y="2374"/>
              <a:chExt cx="4126" cy="8"/>
            </a:xfrm>
          </p:grpSpPr>
          <p:cxnSp>
            <p:nvCxnSpPr>
              <p:cNvPr id="94224" name="AutoShape 16"/>
              <p:cNvCxnSpPr>
                <a:cxnSpLocks noChangeShapeType="1"/>
                <a:stCxn id="94213" idx="0"/>
                <a:endCxn id="94216" idx="0"/>
              </p:cNvCxnSpPr>
              <p:nvPr/>
            </p:nvCxnSpPr>
            <p:spPr bwMode="auto">
              <a:xfrm rot="5400000" flipH="1" flipV="1">
                <a:off x="2711" y="315"/>
                <a:ext cx="8" cy="4126"/>
              </a:xfrm>
              <a:prstGeom prst="bentConnector3">
                <a:avLst>
                  <a:gd name="adj1" fmla="val 1800000"/>
                </a:avLst>
              </a:prstGeom>
              <a:noFill/>
              <a:ln w="2857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25" name="AutoShape 17"/>
              <p:cNvCxnSpPr>
                <a:cxnSpLocks noChangeShapeType="1"/>
                <a:stCxn id="94215" idx="0"/>
                <a:endCxn id="94216" idx="0"/>
              </p:cNvCxnSpPr>
              <p:nvPr/>
            </p:nvCxnSpPr>
            <p:spPr bwMode="auto">
              <a:xfrm rot="5400000" flipH="1" flipV="1">
                <a:off x="3143" y="747"/>
                <a:ext cx="8" cy="3262"/>
              </a:xfrm>
              <a:prstGeom prst="bentConnector3">
                <a:avLst>
                  <a:gd name="adj1" fmla="val 1800000"/>
                </a:avLst>
              </a:prstGeom>
              <a:noFill/>
              <a:ln w="952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234" name="Text Box 26"/>
            <p:cNvSpPr txBox="1">
              <a:spLocks noChangeArrowheads="1"/>
            </p:cNvSpPr>
            <p:nvPr/>
          </p:nvSpPr>
          <p:spPr bwMode="auto">
            <a:xfrm>
              <a:off x="192" y="2832"/>
              <a:ext cx="3991"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b="1">
                  <a:solidFill>
                    <a:schemeClr val="folHlink"/>
                  </a:solidFill>
                </a:rPr>
                <a:t>EmpID, CourseTitle </a:t>
              </a:r>
              <a:r>
                <a:rPr lang="en-US" altLang="en-US" sz="2600" b="1">
                  <a:solidFill>
                    <a:schemeClr val="folHlink"/>
                  </a:solidFill>
                  <a:sym typeface="Wingdings" panose="05000000000000000000" pitchFamily="2" charset="2"/>
                </a:rPr>
                <a:t> DateCompleted</a:t>
              </a:r>
              <a:endParaRPr lang="en-US" altLang="en-US" sz="2600" b="1">
                <a:solidFill>
                  <a:schemeClr val="folHlink"/>
                </a:solidFill>
              </a:endParaRPr>
            </a:p>
          </p:txBody>
        </p:sp>
      </p:grpSp>
      <p:grpSp>
        <p:nvGrpSpPr>
          <p:cNvPr id="94237" name="Group 29"/>
          <p:cNvGrpSpPr>
            <a:grpSpLocks/>
          </p:cNvGrpSpPr>
          <p:nvPr/>
        </p:nvGrpSpPr>
        <p:grpSpPr bwMode="auto">
          <a:xfrm>
            <a:off x="1981200" y="2992439"/>
            <a:ext cx="5818188" cy="2528887"/>
            <a:chOff x="288" y="1885"/>
            <a:chExt cx="3665" cy="1593"/>
          </a:xfrm>
        </p:grpSpPr>
        <p:grpSp>
          <p:nvGrpSpPr>
            <p:cNvPr id="94230" name="Group 22"/>
            <p:cNvGrpSpPr>
              <a:grpSpLocks/>
            </p:cNvGrpSpPr>
            <p:nvPr/>
          </p:nvGrpSpPr>
          <p:grpSpPr bwMode="auto">
            <a:xfrm>
              <a:off x="700" y="1885"/>
              <a:ext cx="3144" cy="1"/>
              <a:chOff x="648" y="2675"/>
              <a:chExt cx="3144" cy="1"/>
            </a:xfrm>
          </p:grpSpPr>
          <p:cxnSp>
            <p:nvCxnSpPr>
              <p:cNvPr id="94227" name="AutoShape 19"/>
              <p:cNvCxnSpPr>
                <a:cxnSpLocks noChangeShapeType="1"/>
                <a:stCxn id="94213" idx="2"/>
                <a:endCxn id="94219" idx="2"/>
              </p:cNvCxnSpPr>
              <p:nvPr/>
            </p:nvCxnSpPr>
            <p:spPr bwMode="auto">
              <a:xfrm rot="16200000" flipH="1">
                <a:off x="1475" y="1848"/>
                <a:ext cx="1" cy="1656"/>
              </a:xfrm>
              <a:prstGeom prst="bentConnector3">
                <a:avLst>
                  <a:gd name="adj1" fmla="val 53499995"/>
                </a:avLst>
              </a:prstGeom>
              <a:noFill/>
              <a:ln w="25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28" name="AutoShape 20"/>
              <p:cNvCxnSpPr>
                <a:cxnSpLocks noChangeShapeType="1"/>
                <a:stCxn id="94213" idx="2"/>
                <a:endCxn id="94218" idx="2"/>
              </p:cNvCxnSpPr>
              <p:nvPr/>
            </p:nvCxnSpPr>
            <p:spPr bwMode="auto">
              <a:xfrm rot="16200000" flipH="1">
                <a:off x="1847" y="1476"/>
                <a:ext cx="1" cy="2400"/>
              </a:xfrm>
              <a:prstGeom prst="bentConnector3">
                <a:avLst>
                  <a:gd name="adj1" fmla="val 54799995"/>
                </a:avLst>
              </a:prstGeom>
              <a:noFill/>
              <a:ln w="25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29" name="AutoShape 21"/>
              <p:cNvCxnSpPr>
                <a:cxnSpLocks noChangeShapeType="1"/>
                <a:stCxn id="94213" idx="2"/>
                <a:endCxn id="94217" idx="2"/>
              </p:cNvCxnSpPr>
              <p:nvPr/>
            </p:nvCxnSpPr>
            <p:spPr bwMode="auto">
              <a:xfrm rot="16200000" flipH="1">
                <a:off x="2219" y="1104"/>
                <a:ext cx="1" cy="3144"/>
              </a:xfrm>
              <a:prstGeom prst="bentConnector3">
                <a:avLst>
                  <a:gd name="adj1" fmla="val 56199995"/>
                </a:avLst>
              </a:prstGeom>
              <a:noFill/>
              <a:ln w="254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235" name="Text Box 27"/>
            <p:cNvSpPr txBox="1">
              <a:spLocks noChangeArrowheads="1"/>
            </p:cNvSpPr>
            <p:nvPr/>
          </p:nvSpPr>
          <p:spPr bwMode="auto">
            <a:xfrm>
              <a:off x="288" y="3168"/>
              <a:ext cx="3665"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b="1">
                  <a:solidFill>
                    <a:schemeClr val="folHlink"/>
                  </a:solidFill>
                </a:rPr>
                <a:t>EmpID </a:t>
              </a:r>
              <a:r>
                <a:rPr lang="en-US" altLang="en-US" sz="2600" b="1">
                  <a:solidFill>
                    <a:schemeClr val="folHlink"/>
                  </a:solidFill>
                  <a:sym typeface="Wingdings" panose="05000000000000000000" pitchFamily="2" charset="2"/>
                </a:rPr>
                <a:t> Name, DeptName, Salary</a:t>
              </a:r>
              <a:endParaRPr lang="en-US" altLang="en-US" sz="2600" b="1">
                <a:solidFill>
                  <a:schemeClr val="folHlink"/>
                </a:solidFill>
              </a:endParaRPr>
            </a:p>
          </p:txBody>
        </p:sp>
      </p:grpSp>
      <p:sp>
        <p:nvSpPr>
          <p:cNvPr id="94238" name="Text Box 30"/>
          <p:cNvSpPr txBox="1">
            <a:spLocks noChangeArrowheads="1"/>
          </p:cNvSpPr>
          <p:nvPr/>
        </p:nvSpPr>
        <p:spPr bwMode="auto">
          <a:xfrm>
            <a:off x="2971801" y="5867400"/>
            <a:ext cx="696062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3000" b="1">
                <a:solidFill>
                  <a:srgbClr val="FF9900"/>
                </a:solidFill>
              </a:rPr>
              <a:t>Therefore, NOT in 2</a:t>
            </a:r>
            <a:r>
              <a:rPr lang="en-US" altLang="en-US" sz="3000" b="1" baseline="30000">
                <a:solidFill>
                  <a:srgbClr val="FF9900"/>
                </a:solidFill>
              </a:rPr>
              <a:t>nd</a:t>
            </a:r>
            <a:r>
              <a:rPr lang="en-US" altLang="en-US" sz="3000" b="1">
                <a:solidFill>
                  <a:srgbClr val="FF9900"/>
                </a:solidFill>
              </a:rPr>
              <a:t> Normal Form!!</a:t>
            </a:r>
          </a:p>
        </p:txBody>
      </p:sp>
    </p:spTree>
    <p:extLst>
      <p:ext uri="{BB962C8B-B14F-4D97-AF65-F5344CB8AC3E}">
        <p14:creationId xmlns:p14="http://schemas.microsoft.com/office/powerpoint/2010/main" val="3545080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4236"/>
                                        </p:tgtEl>
                                        <p:attrNameLst>
                                          <p:attrName>style.visibility</p:attrName>
                                        </p:attrNameLst>
                                      </p:cBhvr>
                                      <p:to>
                                        <p:strVal val="visible"/>
                                      </p:to>
                                    </p:set>
                                    <p:animEffect transition="in" filter="box(in)">
                                      <p:cBhvr>
                                        <p:cTn id="7" dur="500"/>
                                        <p:tgtEl>
                                          <p:spTgt spid="94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9423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94237"/>
                                        </p:tgtEl>
                                        <p:attrNameLst>
                                          <p:attrName>style.visibility</p:attrName>
                                        </p:attrNameLst>
                                      </p:cBhvr>
                                      <p:to>
                                        <p:strVal val="visible"/>
                                      </p:to>
                                    </p:set>
                                    <p:animEffect transition="in" filter="box(in)">
                                      <p:cBhvr>
                                        <p:cTn id="16" dur="500"/>
                                        <p:tgtEl>
                                          <p:spTgt spid="9423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4233"/>
                                        </p:tgtEl>
                                        <p:attrNameLst>
                                          <p:attrName>style.visibility</p:attrName>
                                        </p:attrNameLst>
                                      </p:cBhvr>
                                      <p:to>
                                        <p:strVal val="visible"/>
                                      </p:to>
                                    </p:set>
                                    <p:animEffect transition="in" filter="blinds(horizontal)">
                                      <p:cBhvr>
                                        <p:cTn id="21" dur="500"/>
                                        <p:tgtEl>
                                          <p:spTgt spid="9423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4238"/>
                                        </p:tgtEl>
                                        <p:attrNameLst>
                                          <p:attrName>style.visibility</p:attrName>
                                        </p:attrNameLst>
                                      </p:cBhvr>
                                      <p:to>
                                        <p:strVal val="visible"/>
                                      </p:to>
                                    </p:set>
                                    <p:anim calcmode="lin" valueType="num">
                                      <p:cBhvr additive="base">
                                        <p:cTn id="26" dur="500" fill="hold"/>
                                        <p:tgtEl>
                                          <p:spTgt spid="94238"/>
                                        </p:tgtEl>
                                        <p:attrNameLst>
                                          <p:attrName>ppt_x</p:attrName>
                                        </p:attrNameLst>
                                      </p:cBhvr>
                                      <p:tavLst>
                                        <p:tav tm="0">
                                          <p:val>
                                            <p:strVal val="#ppt_x"/>
                                          </p:val>
                                        </p:tav>
                                        <p:tav tm="100000">
                                          <p:val>
                                            <p:strVal val="#ppt_x"/>
                                          </p:val>
                                        </p:tav>
                                      </p:tavLst>
                                    </p:anim>
                                    <p:anim calcmode="lin" valueType="num">
                                      <p:cBhvr additive="base">
                                        <p:cTn id="27" dur="500" fill="hold"/>
                                        <p:tgtEl>
                                          <p:spTgt spid="942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32" grpId="0" autoUpdateAnimBg="0"/>
      <p:bldP spid="94233" grpId="0" autoUpdateAnimBg="0"/>
      <p:bldP spid="9423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fld id="{9D6E5B87-498C-44A9-9655-B49E31ABF8B3}" type="slidenum">
              <a:rPr lang="en-US" altLang="en-US"/>
              <a:pPr/>
              <a:t>25</a:t>
            </a:fld>
            <a:endParaRPr lang="en-US" altLang="en-US"/>
          </a:p>
        </p:txBody>
      </p:sp>
      <p:sp>
        <p:nvSpPr>
          <p:cNvPr id="24" name="Footer Placeholder 4"/>
          <p:cNvSpPr>
            <a:spLocks noGrp="1"/>
          </p:cNvSpPr>
          <p:nvPr>
            <p:ph type="ftr" sz="quarter" idx="11"/>
          </p:nvPr>
        </p:nvSpPr>
        <p:spPr/>
        <p:txBody>
          <a:bodyPr/>
          <a:lstStyle/>
          <a:p>
            <a:r>
              <a:rPr lang="en-US" altLang="en-US"/>
              <a:t>© Prentice Hall, 2002</a:t>
            </a:r>
          </a:p>
        </p:txBody>
      </p:sp>
      <p:sp>
        <p:nvSpPr>
          <p:cNvPr id="95234" name="Rectangle 2"/>
          <p:cNvSpPr>
            <a:spLocks noGrp="1" noChangeArrowheads="1"/>
          </p:cNvSpPr>
          <p:nvPr>
            <p:ph type="title"/>
          </p:nvPr>
        </p:nvSpPr>
        <p:spPr>
          <a:xfrm>
            <a:off x="2209800" y="228600"/>
            <a:ext cx="7772400" cy="1143000"/>
          </a:xfrm>
        </p:spPr>
        <p:txBody>
          <a:bodyPr/>
          <a:lstStyle/>
          <a:p>
            <a:r>
              <a:rPr lang="en-US" altLang="en-US" sz="4000"/>
              <a:t>Getting it into 2</a:t>
            </a:r>
            <a:r>
              <a:rPr lang="en-US" altLang="en-US" sz="4000" baseline="30000"/>
              <a:t>nd</a:t>
            </a:r>
            <a:r>
              <a:rPr lang="en-US" altLang="en-US" sz="4000"/>
              <a:t> Normal Form</a:t>
            </a:r>
          </a:p>
        </p:txBody>
      </p:sp>
      <p:sp>
        <p:nvSpPr>
          <p:cNvPr id="95235" name="Rectangle 3"/>
          <p:cNvSpPr>
            <a:spLocks noGrp="1" noChangeArrowheads="1"/>
          </p:cNvSpPr>
          <p:nvPr>
            <p:ph type="body" idx="1"/>
          </p:nvPr>
        </p:nvSpPr>
        <p:spPr>
          <a:xfrm>
            <a:off x="2133600" y="1371600"/>
            <a:ext cx="7772400" cy="533400"/>
          </a:xfrm>
        </p:spPr>
        <p:txBody>
          <a:bodyPr>
            <a:normAutofit/>
          </a:bodyPr>
          <a:lstStyle/>
          <a:p>
            <a:pPr>
              <a:lnSpc>
                <a:spcPct val="90000"/>
              </a:lnSpc>
            </a:pPr>
            <a:r>
              <a:rPr lang="en-US" altLang="en-US" sz="2800" dirty="0"/>
              <a:t>Decomposed into two separate relations</a:t>
            </a:r>
          </a:p>
        </p:txBody>
      </p:sp>
      <p:sp>
        <p:nvSpPr>
          <p:cNvPr id="95237" name="Rectangle 5"/>
          <p:cNvSpPr>
            <a:spLocks noChangeArrowheads="1"/>
          </p:cNvSpPr>
          <p:nvPr/>
        </p:nvSpPr>
        <p:spPr bwMode="auto">
          <a:xfrm>
            <a:off x="1905000" y="2362200"/>
            <a:ext cx="8458200" cy="3733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ltLang="en-US" sz="2600"/>
          </a:p>
        </p:txBody>
      </p:sp>
      <p:grpSp>
        <p:nvGrpSpPr>
          <p:cNvPr id="95247" name="Group 15"/>
          <p:cNvGrpSpPr>
            <a:grpSpLocks/>
          </p:cNvGrpSpPr>
          <p:nvPr/>
        </p:nvGrpSpPr>
        <p:grpSpPr bwMode="auto">
          <a:xfrm>
            <a:off x="3276600" y="3886201"/>
            <a:ext cx="4419600" cy="436563"/>
            <a:chOff x="576" y="2448"/>
            <a:chExt cx="2784" cy="275"/>
          </a:xfrm>
        </p:grpSpPr>
        <p:sp>
          <p:nvSpPr>
            <p:cNvPr id="95239" name="Text Box 7"/>
            <p:cNvSpPr txBox="1">
              <a:spLocks noChangeArrowheads="1"/>
            </p:cNvSpPr>
            <p:nvPr/>
          </p:nvSpPr>
          <p:spPr bwMode="auto">
            <a:xfrm>
              <a:off x="576" y="2448"/>
              <a:ext cx="720"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u="sng">
                  <a:solidFill>
                    <a:schemeClr val="bg2"/>
                  </a:solidFill>
                </a:rPr>
                <a:t>EmpID</a:t>
              </a:r>
            </a:p>
          </p:txBody>
        </p:sp>
        <p:sp>
          <p:nvSpPr>
            <p:cNvPr id="95242" name="Text Box 10"/>
            <p:cNvSpPr txBox="1">
              <a:spLocks noChangeArrowheads="1"/>
            </p:cNvSpPr>
            <p:nvPr/>
          </p:nvSpPr>
          <p:spPr bwMode="auto">
            <a:xfrm>
              <a:off x="2784" y="2448"/>
              <a:ext cx="576"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Salary</a:t>
              </a:r>
            </a:p>
          </p:txBody>
        </p:sp>
        <p:sp>
          <p:nvSpPr>
            <p:cNvPr id="95243" name="Text Box 11"/>
            <p:cNvSpPr txBox="1">
              <a:spLocks noChangeArrowheads="1"/>
            </p:cNvSpPr>
            <p:nvPr/>
          </p:nvSpPr>
          <p:spPr bwMode="auto">
            <a:xfrm>
              <a:off x="1872" y="2448"/>
              <a:ext cx="912"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DeptName</a:t>
              </a:r>
            </a:p>
          </p:txBody>
        </p:sp>
        <p:sp>
          <p:nvSpPr>
            <p:cNvPr id="95244" name="Text Box 12"/>
            <p:cNvSpPr txBox="1">
              <a:spLocks noChangeArrowheads="1"/>
            </p:cNvSpPr>
            <p:nvPr/>
          </p:nvSpPr>
          <p:spPr bwMode="auto">
            <a:xfrm>
              <a:off x="1296" y="2448"/>
              <a:ext cx="576"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a:solidFill>
                    <a:schemeClr val="bg2"/>
                  </a:solidFill>
                </a:rPr>
                <a:t>Name</a:t>
              </a:r>
            </a:p>
          </p:txBody>
        </p:sp>
      </p:grpSp>
      <p:grpSp>
        <p:nvGrpSpPr>
          <p:cNvPr id="95246" name="Group 14"/>
          <p:cNvGrpSpPr>
            <a:grpSpLocks/>
          </p:cNvGrpSpPr>
          <p:nvPr/>
        </p:nvGrpSpPr>
        <p:grpSpPr bwMode="auto">
          <a:xfrm>
            <a:off x="4343400" y="5105400"/>
            <a:ext cx="4861128" cy="436563"/>
            <a:chOff x="528" y="3360"/>
            <a:chExt cx="3169" cy="275"/>
          </a:xfrm>
        </p:grpSpPr>
        <p:sp>
          <p:nvSpPr>
            <p:cNvPr id="95240" name="Text Box 8"/>
            <p:cNvSpPr txBox="1">
              <a:spLocks noChangeArrowheads="1"/>
            </p:cNvSpPr>
            <p:nvPr/>
          </p:nvSpPr>
          <p:spPr bwMode="auto">
            <a:xfrm>
              <a:off x="1248" y="3360"/>
              <a:ext cx="1008"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u="sng">
                  <a:solidFill>
                    <a:schemeClr val="bg2"/>
                  </a:solidFill>
                </a:rPr>
                <a:t>CourseTitle</a:t>
              </a:r>
            </a:p>
          </p:txBody>
        </p:sp>
        <p:sp>
          <p:nvSpPr>
            <p:cNvPr id="95241" name="Text Box 9"/>
            <p:cNvSpPr txBox="1">
              <a:spLocks noChangeArrowheads="1"/>
            </p:cNvSpPr>
            <p:nvPr/>
          </p:nvSpPr>
          <p:spPr bwMode="auto">
            <a:xfrm>
              <a:off x="2256" y="3360"/>
              <a:ext cx="1441" cy="271"/>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altLang="en-US" sz="2200" dirty="0" err="1">
                  <a:solidFill>
                    <a:schemeClr val="bg2"/>
                  </a:solidFill>
                </a:rPr>
                <a:t>DateCompleted</a:t>
              </a:r>
              <a:endParaRPr lang="en-US" altLang="en-US" sz="2200" dirty="0">
                <a:solidFill>
                  <a:schemeClr val="bg2"/>
                </a:solidFill>
              </a:endParaRPr>
            </a:p>
          </p:txBody>
        </p:sp>
        <p:sp>
          <p:nvSpPr>
            <p:cNvPr id="95245" name="Text Box 13"/>
            <p:cNvSpPr txBox="1">
              <a:spLocks noChangeArrowheads="1"/>
            </p:cNvSpPr>
            <p:nvPr/>
          </p:nvSpPr>
          <p:spPr bwMode="auto">
            <a:xfrm>
              <a:off x="528" y="3360"/>
              <a:ext cx="720" cy="2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2200" u="sng">
                  <a:solidFill>
                    <a:schemeClr val="bg2"/>
                  </a:solidFill>
                </a:rPr>
                <a:t>EmpID</a:t>
              </a:r>
            </a:p>
          </p:txBody>
        </p:sp>
      </p:grpSp>
      <p:cxnSp>
        <p:nvCxnSpPr>
          <p:cNvPr id="95248" name="AutoShape 16"/>
          <p:cNvCxnSpPr>
            <a:cxnSpLocks noChangeShapeType="1"/>
            <a:stCxn id="95245" idx="0"/>
            <a:endCxn id="95239" idx="2"/>
          </p:cNvCxnSpPr>
          <p:nvPr/>
        </p:nvCxnSpPr>
        <p:spPr bwMode="auto">
          <a:xfrm rot="16200000" flipV="1">
            <a:off x="3980548" y="4190317"/>
            <a:ext cx="782633" cy="1047527"/>
          </a:xfrm>
          <a:prstGeom prst="curvedConnector3">
            <a:avLst>
              <a:gd name="adj1" fmla="val 50000"/>
            </a:avLst>
          </a:prstGeom>
          <a:noFill/>
          <a:ln w="31750">
            <a:solidFill>
              <a:schemeClr val="bg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258" name="Group 26"/>
          <p:cNvGrpSpPr>
            <a:grpSpLocks/>
          </p:cNvGrpSpPr>
          <p:nvPr/>
        </p:nvGrpSpPr>
        <p:grpSpPr bwMode="auto">
          <a:xfrm>
            <a:off x="3810000" y="3886200"/>
            <a:ext cx="3429000" cy="1588"/>
            <a:chOff x="912" y="2448"/>
            <a:chExt cx="2160" cy="1"/>
          </a:xfrm>
        </p:grpSpPr>
        <p:cxnSp>
          <p:nvCxnSpPr>
            <p:cNvPr id="95255" name="AutoShape 23"/>
            <p:cNvCxnSpPr>
              <a:cxnSpLocks noChangeShapeType="1"/>
            </p:cNvCxnSpPr>
            <p:nvPr/>
          </p:nvCxnSpPr>
          <p:spPr bwMode="auto">
            <a:xfrm rot="5400000" flipV="1">
              <a:off x="1235" y="2125"/>
              <a:ext cx="1" cy="648"/>
            </a:xfrm>
            <a:prstGeom prst="bentConnector3">
              <a:avLst>
                <a:gd name="adj1" fmla="val -48400005"/>
              </a:avLst>
            </a:prstGeom>
            <a:noFill/>
            <a:ln w="254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256" name="AutoShape 24"/>
            <p:cNvCxnSpPr>
              <a:cxnSpLocks noChangeShapeType="1"/>
              <a:stCxn id="95239" idx="0"/>
              <a:endCxn id="95243" idx="0"/>
            </p:cNvCxnSpPr>
            <p:nvPr/>
          </p:nvCxnSpPr>
          <p:spPr bwMode="auto">
            <a:xfrm rot="5400000" flipV="1">
              <a:off x="1631" y="1753"/>
              <a:ext cx="1" cy="1392"/>
            </a:xfrm>
            <a:prstGeom prst="bentConnector3">
              <a:avLst>
                <a:gd name="adj1" fmla="val -47300005"/>
              </a:avLst>
            </a:prstGeom>
            <a:noFill/>
            <a:ln w="254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257" name="AutoShape 25"/>
            <p:cNvCxnSpPr>
              <a:cxnSpLocks noChangeShapeType="1"/>
              <a:stCxn id="95239" idx="0"/>
              <a:endCxn id="95242" idx="0"/>
            </p:cNvCxnSpPr>
            <p:nvPr/>
          </p:nvCxnSpPr>
          <p:spPr bwMode="auto">
            <a:xfrm rot="5400000" flipV="1">
              <a:off x="2003" y="1381"/>
              <a:ext cx="1" cy="2136"/>
            </a:xfrm>
            <a:prstGeom prst="bentConnector3">
              <a:avLst>
                <a:gd name="adj1" fmla="val -47100005"/>
              </a:avLst>
            </a:prstGeom>
            <a:noFill/>
            <a:ln w="254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5262" name="Group 30"/>
          <p:cNvGrpSpPr>
            <a:grpSpLocks/>
          </p:cNvGrpSpPr>
          <p:nvPr/>
        </p:nvGrpSpPr>
        <p:grpSpPr bwMode="auto">
          <a:xfrm>
            <a:off x="4895850" y="5535615"/>
            <a:ext cx="3203575" cy="6348"/>
            <a:chOff x="1596" y="3487"/>
            <a:chExt cx="2018" cy="4"/>
          </a:xfrm>
        </p:grpSpPr>
        <p:cxnSp>
          <p:nvCxnSpPr>
            <p:cNvPr id="95259" name="AutoShape 27"/>
            <p:cNvCxnSpPr>
              <a:cxnSpLocks noChangeShapeType="1"/>
              <a:stCxn id="95245" idx="2"/>
              <a:endCxn id="95241" idx="2"/>
            </p:cNvCxnSpPr>
            <p:nvPr/>
          </p:nvCxnSpPr>
          <p:spPr bwMode="auto">
            <a:xfrm rot="5400000" flipH="1" flipV="1">
              <a:off x="2603" y="2480"/>
              <a:ext cx="4" cy="2018"/>
            </a:xfrm>
            <a:prstGeom prst="bentConnector3">
              <a:avLst>
                <a:gd name="adj1" fmla="val -3600000"/>
              </a:avLst>
            </a:prstGeom>
            <a:noFill/>
            <a:ln w="254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261" name="AutoShape 29"/>
            <p:cNvCxnSpPr>
              <a:cxnSpLocks noChangeShapeType="1"/>
              <a:stCxn id="95240" idx="2"/>
              <a:endCxn id="95241" idx="2"/>
            </p:cNvCxnSpPr>
            <p:nvPr/>
          </p:nvCxnSpPr>
          <p:spPr bwMode="auto">
            <a:xfrm rot="5400000" flipH="1" flipV="1">
              <a:off x="3020" y="2897"/>
              <a:ext cx="4" cy="1183"/>
            </a:xfrm>
            <a:prstGeom prst="bentConnector3">
              <a:avLst>
                <a:gd name="adj1" fmla="val -3600000"/>
              </a:avLst>
            </a:prstGeom>
            <a:noFill/>
            <a:ln w="25400">
              <a:solidFill>
                <a:schemeClr val="hlink"/>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5264" name="Text Box 32"/>
          <p:cNvSpPr txBox="1">
            <a:spLocks noChangeArrowheads="1"/>
          </p:cNvSpPr>
          <p:nvPr/>
        </p:nvSpPr>
        <p:spPr bwMode="auto">
          <a:xfrm>
            <a:off x="8153400" y="2895600"/>
            <a:ext cx="22098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sz="2600">
                <a:solidFill>
                  <a:srgbClr val="FF3300"/>
                </a:solidFill>
              </a:rPr>
              <a:t>Both are full functional dependencies</a:t>
            </a:r>
          </a:p>
        </p:txBody>
      </p:sp>
    </p:spTree>
    <p:extLst>
      <p:ext uri="{BB962C8B-B14F-4D97-AF65-F5344CB8AC3E}">
        <p14:creationId xmlns:p14="http://schemas.microsoft.com/office/powerpoint/2010/main" val="3117995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52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52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95264"/>
                                        </p:tgtEl>
                                        <p:attrNameLst>
                                          <p:attrName>style.visibility</p:attrName>
                                        </p:attrNameLst>
                                      </p:cBhvr>
                                      <p:to>
                                        <p:strVal val="visible"/>
                                      </p:to>
                                    </p:set>
                                    <p:anim calcmode="lin" valueType="num">
                                      <p:cBhvr additive="base">
                                        <p:cTn id="15" dur="500" fill="hold"/>
                                        <p:tgtEl>
                                          <p:spTgt spid="95264"/>
                                        </p:tgtEl>
                                        <p:attrNameLst>
                                          <p:attrName>ppt_x</p:attrName>
                                        </p:attrNameLst>
                                      </p:cBhvr>
                                      <p:tavLst>
                                        <p:tav tm="0">
                                          <p:val>
                                            <p:strVal val="1+#ppt_w/2"/>
                                          </p:val>
                                        </p:tav>
                                        <p:tav tm="100000">
                                          <p:val>
                                            <p:strVal val="#ppt_x"/>
                                          </p:val>
                                        </p:tav>
                                      </p:tavLst>
                                    </p:anim>
                                    <p:anim calcmode="lin" valueType="num">
                                      <p:cBhvr additive="base">
                                        <p:cTn id="16" dur="500" fill="hold"/>
                                        <p:tgtEl>
                                          <p:spTgt spid="952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CA" altLang="en-US" b="1">
                <a:latin typeface="Arial" panose="020B0604020202020204" pitchFamily="34" charset="0"/>
              </a:rPr>
              <a:t>Second Normal Form</a:t>
            </a:r>
            <a:endParaRPr lang="en-US" altLang="en-US" b="1">
              <a:latin typeface="Arial" panose="020B0604020202020204" pitchFamily="34" charset="0"/>
            </a:endParaRPr>
          </a:p>
        </p:txBody>
      </p:sp>
      <p:sp>
        <p:nvSpPr>
          <p:cNvPr id="26"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7"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26C445-D58E-42B9-B934-2952CD78526D}" type="slidenum">
              <a:rPr lang="en-US" altLang="en-US" sz="1200">
                <a:solidFill>
                  <a:srgbClr val="898989"/>
                </a:solidFill>
              </a:rPr>
              <a:pPr/>
              <a:t>26</a:t>
            </a:fld>
            <a:endParaRPr lang="en-US" altLang="en-US" sz="1200">
              <a:solidFill>
                <a:srgbClr val="898989"/>
              </a:solidFill>
            </a:endParaRPr>
          </a:p>
        </p:txBody>
      </p:sp>
      <p:sp>
        <p:nvSpPr>
          <p:cNvPr id="19461" name="Text Box 3"/>
          <p:cNvSpPr txBox="1">
            <a:spLocks noChangeArrowheads="1"/>
          </p:cNvSpPr>
          <p:nvPr/>
        </p:nvSpPr>
        <p:spPr bwMode="auto">
          <a:xfrm>
            <a:off x="3873500" y="16637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LineNum</a:t>
            </a:r>
          </a:p>
        </p:txBody>
      </p:sp>
      <p:sp>
        <p:nvSpPr>
          <p:cNvPr id="19462" name="Text Box 4"/>
          <p:cNvSpPr txBox="1">
            <a:spLocks noChangeArrowheads="1"/>
          </p:cNvSpPr>
          <p:nvPr/>
        </p:nvSpPr>
        <p:spPr bwMode="auto">
          <a:xfrm>
            <a:off x="5473700" y="1663700"/>
            <a:ext cx="16764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ProdNum</a:t>
            </a:r>
            <a:endParaRPr lang="en-US" altLang="en-US" u="sng"/>
          </a:p>
        </p:txBody>
      </p:sp>
      <p:sp>
        <p:nvSpPr>
          <p:cNvPr id="19463" name="Text Box 5"/>
          <p:cNvSpPr txBox="1">
            <a:spLocks noChangeArrowheads="1"/>
          </p:cNvSpPr>
          <p:nvPr/>
        </p:nvSpPr>
        <p:spPr bwMode="auto">
          <a:xfrm>
            <a:off x="7150100" y="1663700"/>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Qty</a:t>
            </a:r>
          </a:p>
        </p:txBody>
      </p:sp>
      <p:sp>
        <p:nvSpPr>
          <p:cNvPr id="19464" name="Text Box 6"/>
          <p:cNvSpPr txBox="1">
            <a:spLocks noChangeArrowheads="1"/>
          </p:cNvSpPr>
          <p:nvPr/>
        </p:nvSpPr>
        <p:spPr bwMode="auto">
          <a:xfrm>
            <a:off x="2273300" y="16637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InvNum</a:t>
            </a:r>
          </a:p>
        </p:txBody>
      </p:sp>
      <p:sp>
        <p:nvSpPr>
          <p:cNvPr id="19465" name="Text Box 7"/>
          <p:cNvSpPr txBox="1">
            <a:spLocks noChangeArrowheads="1"/>
          </p:cNvSpPr>
          <p:nvPr/>
        </p:nvSpPr>
        <p:spPr bwMode="auto">
          <a:xfrm>
            <a:off x="2236788" y="21971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InvNum, LineNum</a:t>
            </a:r>
          </a:p>
        </p:txBody>
      </p:sp>
      <p:sp>
        <p:nvSpPr>
          <p:cNvPr id="19466" name="Rectangle 8"/>
          <p:cNvSpPr>
            <a:spLocks noChangeArrowheads="1"/>
          </p:cNvSpPr>
          <p:nvPr/>
        </p:nvSpPr>
        <p:spPr bwMode="auto">
          <a:xfrm>
            <a:off x="5362576" y="2197100"/>
            <a:ext cx="3001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ProdNum, Qty</a:t>
            </a:r>
          </a:p>
        </p:txBody>
      </p:sp>
      <p:sp>
        <p:nvSpPr>
          <p:cNvPr id="19467" name="Line 11"/>
          <p:cNvSpPr>
            <a:spLocks noChangeShapeType="1"/>
          </p:cNvSpPr>
          <p:nvPr/>
        </p:nvSpPr>
        <p:spPr bwMode="auto">
          <a:xfrm>
            <a:off x="4751388" y="24257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Text Box 13"/>
          <p:cNvSpPr txBox="1">
            <a:spLocks noChangeArrowheads="1"/>
          </p:cNvSpPr>
          <p:nvPr/>
        </p:nvSpPr>
        <p:spPr bwMode="auto">
          <a:xfrm>
            <a:off x="2236788" y="4575175"/>
            <a:ext cx="54102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dirty="0"/>
              <a:t>Since there is a determinant that is not a candidate key, </a:t>
            </a:r>
            <a:r>
              <a:rPr lang="en-US" altLang="en-US" dirty="0" err="1"/>
              <a:t>InvLine</a:t>
            </a:r>
            <a:r>
              <a:rPr lang="en-US" altLang="en-US" dirty="0"/>
              <a:t> is </a:t>
            </a:r>
            <a:r>
              <a:rPr lang="en-US" altLang="en-US" b="1" dirty="0"/>
              <a:t>not BCNF</a:t>
            </a:r>
            <a:endParaRPr lang="en-US" altLang="en-US" dirty="0"/>
          </a:p>
          <a:p>
            <a:pPr>
              <a:spcBef>
                <a:spcPct val="50000"/>
              </a:spcBef>
            </a:pPr>
            <a:r>
              <a:rPr lang="en-US" altLang="en-US" dirty="0" err="1"/>
              <a:t>InvLine</a:t>
            </a:r>
            <a:r>
              <a:rPr lang="en-US" altLang="en-US" dirty="0"/>
              <a:t> is </a:t>
            </a:r>
            <a:r>
              <a:rPr lang="en-US" altLang="en-US" b="1" dirty="0"/>
              <a:t>not 2NF</a:t>
            </a:r>
            <a:r>
              <a:rPr lang="en-US" altLang="en-US" dirty="0"/>
              <a:t> since there is a partial dependency of </a:t>
            </a:r>
            <a:r>
              <a:rPr lang="en-US" altLang="en-US" dirty="0" err="1"/>
              <a:t>InvDate</a:t>
            </a:r>
            <a:r>
              <a:rPr lang="en-US" altLang="en-US" dirty="0"/>
              <a:t> on </a:t>
            </a:r>
            <a:r>
              <a:rPr lang="en-US" altLang="en-US" dirty="0" err="1"/>
              <a:t>InvNum</a:t>
            </a:r>
            <a:endParaRPr lang="en-US" altLang="en-US" dirty="0"/>
          </a:p>
        </p:txBody>
      </p:sp>
      <p:sp>
        <p:nvSpPr>
          <p:cNvPr id="19469" name="Text Box 17"/>
          <p:cNvSpPr txBox="1">
            <a:spLocks noChangeArrowheads="1"/>
          </p:cNvSpPr>
          <p:nvPr/>
        </p:nvSpPr>
        <p:spPr bwMode="auto">
          <a:xfrm>
            <a:off x="8521700" y="1663700"/>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InvDate</a:t>
            </a:r>
          </a:p>
        </p:txBody>
      </p:sp>
      <p:sp>
        <p:nvSpPr>
          <p:cNvPr id="19470" name="Rectangle 18"/>
          <p:cNvSpPr>
            <a:spLocks noChangeArrowheads="1"/>
          </p:cNvSpPr>
          <p:nvPr/>
        </p:nvSpPr>
        <p:spPr bwMode="auto">
          <a:xfrm>
            <a:off x="4170364" y="4038600"/>
            <a:ext cx="116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0066FF"/>
                </a:solidFill>
              </a:rPr>
              <a:t>InvDate</a:t>
            </a:r>
          </a:p>
        </p:txBody>
      </p:sp>
      <p:sp>
        <p:nvSpPr>
          <p:cNvPr id="19471" name="Rectangle 19"/>
          <p:cNvSpPr>
            <a:spLocks noChangeArrowheads="1"/>
          </p:cNvSpPr>
          <p:nvPr/>
        </p:nvSpPr>
        <p:spPr bwMode="auto">
          <a:xfrm>
            <a:off x="2217738" y="4038600"/>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0066FF"/>
                </a:solidFill>
              </a:rPr>
              <a:t>InvNum</a:t>
            </a:r>
          </a:p>
        </p:txBody>
      </p:sp>
      <p:sp>
        <p:nvSpPr>
          <p:cNvPr id="19472" name="Line 20"/>
          <p:cNvSpPr>
            <a:spLocks noChangeShapeType="1"/>
          </p:cNvSpPr>
          <p:nvPr/>
        </p:nvSpPr>
        <p:spPr bwMode="auto">
          <a:xfrm>
            <a:off x="3484563" y="4267200"/>
            <a:ext cx="609600" cy="0"/>
          </a:xfrm>
          <a:prstGeom prst="line">
            <a:avLst/>
          </a:prstGeom>
          <a:noFill/>
          <a:ln w="952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Rectangle 21"/>
          <p:cNvSpPr>
            <a:spLocks noChangeArrowheads="1"/>
          </p:cNvSpPr>
          <p:nvPr/>
        </p:nvSpPr>
        <p:spPr bwMode="auto">
          <a:xfrm>
            <a:off x="7038975" y="2667001"/>
            <a:ext cx="26495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There are two candidate keys.</a:t>
            </a:r>
          </a:p>
        </p:txBody>
      </p:sp>
      <p:sp>
        <p:nvSpPr>
          <p:cNvPr id="19474" name="Rectangle 22"/>
          <p:cNvSpPr>
            <a:spLocks noChangeArrowheads="1"/>
          </p:cNvSpPr>
          <p:nvPr/>
        </p:nvSpPr>
        <p:spPr bwMode="auto">
          <a:xfrm>
            <a:off x="7021513" y="3505201"/>
            <a:ext cx="30019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Qty is the only non-key attribute, and it is dependent on InvNum</a:t>
            </a:r>
          </a:p>
        </p:txBody>
      </p:sp>
      <p:sp>
        <p:nvSpPr>
          <p:cNvPr id="19475" name="Rectangle 23"/>
          <p:cNvSpPr>
            <a:spLocks noChangeArrowheads="1"/>
          </p:cNvSpPr>
          <p:nvPr/>
        </p:nvSpPr>
        <p:spPr bwMode="auto">
          <a:xfrm>
            <a:off x="8001000" y="5181600"/>
            <a:ext cx="1676400" cy="831850"/>
          </a:xfrm>
          <a:prstGeom prst="rect">
            <a:avLst/>
          </a:prstGeom>
          <a:noFill/>
          <a:ln w="952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InvLine is only in </a:t>
            </a:r>
            <a:r>
              <a:rPr lang="en-US" altLang="en-US" b="1"/>
              <a:t>1NF</a:t>
            </a:r>
            <a:endParaRPr lang="en-US" altLang="en-US"/>
          </a:p>
        </p:txBody>
      </p:sp>
      <p:sp>
        <p:nvSpPr>
          <p:cNvPr id="19476" name="Rectangle 24"/>
          <p:cNvSpPr>
            <a:spLocks noChangeArrowheads="1"/>
          </p:cNvSpPr>
          <p:nvPr/>
        </p:nvSpPr>
        <p:spPr bwMode="auto">
          <a:xfrm>
            <a:off x="2197100" y="1206500"/>
            <a:ext cx="4813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Consider this</a:t>
            </a:r>
            <a:r>
              <a:rPr lang="en-US" altLang="en-US" b="1"/>
              <a:t> InvLine </a:t>
            </a:r>
            <a:r>
              <a:rPr lang="en-US" altLang="en-US"/>
              <a:t>table (in 1NF)</a:t>
            </a:r>
            <a:r>
              <a:rPr lang="en-US" altLang="en-US" b="1"/>
              <a:t>:</a:t>
            </a:r>
          </a:p>
        </p:txBody>
      </p:sp>
    </p:spTree>
    <p:extLst>
      <p:ext uri="{BB962C8B-B14F-4D97-AF65-F5344CB8AC3E}">
        <p14:creationId xmlns:p14="http://schemas.microsoft.com/office/powerpoint/2010/main" val="2547557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CA" altLang="en-US" b="1">
                <a:latin typeface="Arial" panose="020B0604020202020204" pitchFamily="34" charset="0"/>
              </a:rPr>
              <a:t>Second Normal Form</a:t>
            </a:r>
            <a:endParaRPr lang="en-US" altLang="en-US" b="1">
              <a:latin typeface="Arial" panose="020B0604020202020204" pitchFamily="34" charset="0"/>
            </a:endParaRPr>
          </a:p>
        </p:txBody>
      </p:sp>
      <p:sp>
        <p:nvSpPr>
          <p:cNvPr id="20"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1"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6BF0A7-58D0-4233-823A-833175134772}" type="slidenum">
              <a:rPr lang="en-US" altLang="en-US" sz="1200">
                <a:solidFill>
                  <a:srgbClr val="898989"/>
                </a:solidFill>
              </a:rPr>
              <a:pPr/>
              <a:t>27</a:t>
            </a:fld>
            <a:endParaRPr lang="en-US" altLang="en-US" sz="1200">
              <a:solidFill>
                <a:srgbClr val="898989"/>
              </a:solidFill>
            </a:endParaRPr>
          </a:p>
        </p:txBody>
      </p:sp>
      <p:sp>
        <p:nvSpPr>
          <p:cNvPr id="20485" name="Text Box 3"/>
          <p:cNvSpPr txBox="1">
            <a:spLocks noChangeArrowheads="1"/>
          </p:cNvSpPr>
          <p:nvPr/>
        </p:nvSpPr>
        <p:spPr bwMode="auto">
          <a:xfrm>
            <a:off x="3873500" y="15113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LineNum</a:t>
            </a:r>
          </a:p>
        </p:txBody>
      </p:sp>
      <p:sp>
        <p:nvSpPr>
          <p:cNvPr id="20486" name="Text Box 4"/>
          <p:cNvSpPr txBox="1">
            <a:spLocks noChangeArrowheads="1"/>
          </p:cNvSpPr>
          <p:nvPr/>
        </p:nvSpPr>
        <p:spPr bwMode="auto">
          <a:xfrm>
            <a:off x="5473700" y="1511300"/>
            <a:ext cx="16764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ProdNum</a:t>
            </a:r>
            <a:endParaRPr lang="en-US" altLang="en-US" u="sng"/>
          </a:p>
        </p:txBody>
      </p:sp>
      <p:sp>
        <p:nvSpPr>
          <p:cNvPr id="20487" name="Text Box 5"/>
          <p:cNvSpPr txBox="1">
            <a:spLocks noChangeArrowheads="1"/>
          </p:cNvSpPr>
          <p:nvPr/>
        </p:nvSpPr>
        <p:spPr bwMode="auto">
          <a:xfrm>
            <a:off x="7150100" y="1511300"/>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Qty</a:t>
            </a:r>
          </a:p>
        </p:txBody>
      </p:sp>
      <p:sp>
        <p:nvSpPr>
          <p:cNvPr id="20488" name="Text Box 6"/>
          <p:cNvSpPr txBox="1">
            <a:spLocks noChangeArrowheads="1"/>
          </p:cNvSpPr>
          <p:nvPr/>
        </p:nvSpPr>
        <p:spPr bwMode="auto">
          <a:xfrm>
            <a:off x="2273300" y="15113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InvNum</a:t>
            </a:r>
          </a:p>
        </p:txBody>
      </p:sp>
      <p:sp>
        <p:nvSpPr>
          <p:cNvPr id="20489" name="Text Box 17"/>
          <p:cNvSpPr txBox="1">
            <a:spLocks noChangeArrowheads="1"/>
          </p:cNvSpPr>
          <p:nvPr/>
        </p:nvSpPr>
        <p:spPr bwMode="auto">
          <a:xfrm>
            <a:off x="8521700" y="1511300"/>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InvDate</a:t>
            </a:r>
          </a:p>
        </p:txBody>
      </p:sp>
      <p:sp>
        <p:nvSpPr>
          <p:cNvPr id="20490" name="Rectangle 24"/>
          <p:cNvSpPr>
            <a:spLocks noChangeArrowheads="1"/>
          </p:cNvSpPr>
          <p:nvPr/>
        </p:nvSpPr>
        <p:spPr bwMode="auto">
          <a:xfrm>
            <a:off x="2197101" y="1054100"/>
            <a:ext cx="1217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t>InvLine</a:t>
            </a:r>
          </a:p>
        </p:txBody>
      </p:sp>
      <p:sp>
        <p:nvSpPr>
          <p:cNvPr id="20491" name="Text Box 25"/>
          <p:cNvSpPr txBox="1">
            <a:spLocks noChangeArrowheads="1"/>
          </p:cNvSpPr>
          <p:nvPr/>
        </p:nvSpPr>
        <p:spPr bwMode="auto">
          <a:xfrm>
            <a:off x="2209800" y="1968500"/>
            <a:ext cx="7772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The above relation has redundancies: the invoice date is repeated on each invoice line.</a:t>
            </a:r>
          </a:p>
          <a:p>
            <a:pPr>
              <a:spcBef>
                <a:spcPct val="50000"/>
              </a:spcBef>
            </a:pPr>
            <a:r>
              <a:rPr lang="en-US" altLang="en-US"/>
              <a:t>We can </a:t>
            </a:r>
            <a:r>
              <a:rPr lang="en-US" altLang="en-US" i="1"/>
              <a:t>improve</a:t>
            </a:r>
            <a:r>
              <a:rPr lang="en-US" altLang="en-US"/>
              <a:t> the database by decomposing the relation into two relations:</a:t>
            </a:r>
          </a:p>
        </p:txBody>
      </p:sp>
      <p:sp>
        <p:nvSpPr>
          <p:cNvPr id="20492" name="Text Box 26"/>
          <p:cNvSpPr txBox="1">
            <a:spLocks noChangeArrowheads="1"/>
          </p:cNvSpPr>
          <p:nvPr/>
        </p:nvSpPr>
        <p:spPr bwMode="auto">
          <a:xfrm>
            <a:off x="5121275" y="37211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LineNum</a:t>
            </a:r>
          </a:p>
        </p:txBody>
      </p:sp>
      <p:sp>
        <p:nvSpPr>
          <p:cNvPr id="20493" name="Text Box 27"/>
          <p:cNvSpPr txBox="1">
            <a:spLocks noChangeArrowheads="1"/>
          </p:cNvSpPr>
          <p:nvPr/>
        </p:nvSpPr>
        <p:spPr bwMode="auto">
          <a:xfrm>
            <a:off x="6721475" y="3721100"/>
            <a:ext cx="16764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ProdNum</a:t>
            </a:r>
            <a:endParaRPr lang="en-US" altLang="en-US" u="sng"/>
          </a:p>
        </p:txBody>
      </p:sp>
      <p:sp>
        <p:nvSpPr>
          <p:cNvPr id="20494" name="Text Box 28"/>
          <p:cNvSpPr txBox="1">
            <a:spLocks noChangeArrowheads="1"/>
          </p:cNvSpPr>
          <p:nvPr/>
        </p:nvSpPr>
        <p:spPr bwMode="auto">
          <a:xfrm>
            <a:off x="8397875" y="3721100"/>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Qty</a:t>
            </a:r>
          </a:p>
        </p:txBody>
      </p:sp>
      <p:sp>
        <p:nvSpPr>
          <p:cNvPr id="20495" name="Text Box 29"/>
          <p:cNvSpPr txBox="1">
            <a:spLocks noChangeArrowheads="1"/>
          </p:cNvSpPr>
          <p:nvPr/>
        </p:nvSpPr>
        <p:spPr bwMode="auto">
          <a:xfrm>
            <a:off x="3521075" y="3721100"/>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InvNum</a:t>
            </a:r>
          </a:p>
        </p:txBody>
      </p:sp>
      <p:sp>
        <p:nvSpPr>
          <p:cNvPr id="20496" name="Text Box 30"/>
          <p:cNvSpPr txBox="1">
            <a:spLocks noChangeArrowheads="1"/>
          </p:cNvSpPr>
          <p:nvPr/>
        </p:nvSpPr>
        <p:spPr bwMode="auto">
          <a:xfrm>
            <a:off x="5114925" y="4538663"/>
            <a:ext cx="13716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InvDate</a:t>
            </a:r>
          </a:p>
        </p:txBody>
      </p:sp>
      <p:sp>
        <p:nvSpPr>
          <p:cNvPr id="20497" name="Text Box 31"/>
          <p:cNvSpPr txBox="1">
            <a:spLocks noChangeArrowheads="1"/>
          </p:cNvSpPr>
          <p:nvPr/>
        </p:nvSpPr>
        <p:spPr bwMode="auto">
          <a:xfrm>
            <a:off x="3514725" y="4538663"/>
            <a:ext cx="1600200" cy="45720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InvNum</a:t>
            </a:r>
          </a:p>
        </p:txBody>
      </p:sp>
      <p:sp>
        <p:nvSpPr>
          <p:cNvPr id="20498" name="AutoShape 32"/>
          <p:cNvSpPr>
            <a:spLocks noChangeArrowheads="1"/>
          </p:cNvSpPr>
          <p:nvPr/>
        </p:nvSpPr>
        <p:spPr bwMode="auto">
          <a:xfrm>
            <a:off x="2667000" y="3848100"/>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499" name="AutoShape 33"/>
          <p:cNvSpPr>
            <a:spLocks noChangeArrowheads="1"/>
          </p:cNvSpPr>
          <p:nvPr/>
        </p:nvSpPr>
        <p:spPr bwMode="auto">
          <a:xfrm>
            <a:off x="2667000" y="4648200"/>
            <a:ext cx="685800" cy="2286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0500" name="Text Box 34"/>
          <p:cNvSpPr txBox="1">
            <a:spLocks noChangeArrowheads="1"/>
          </p:cNvSpPr>
          <p:nvPr/>
        </p:nvSpPr>
        <p:spPr bwMode="auto">
          <a:xfrm>
            <a:off x="2362200" y="53213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Question: What is the highest normal form for these relations? 2NF? 3NF? BCNF?</a:t>
            </a:r>
          </a:p>
        </p:txBody>
      </p:sp>
    </p:spTree>
    <p:extLst>
      <p:ext uri="{BB962C8B-B14F-4D97-AF65-F5344CB8AC3E}">
        <p14:creationId xmlns:p14="http://schemas.microsoft.com/office/powerpoint/2010/main" val="3514743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2"/>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8" name="Slide Number Placeholder 3"/>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326339-3F48-4F36-BE53-FD9E3059E543}" type="slidenum">
              <a:rPr lang="en-US" altLang="en-US" sz="1200">
                <a:solidFill>
                  <a:srgbClr val="898989"/>
                </a:solidFill>
              </a:rPr>
              <a:pPr/>
              <a:t>28</a:t>
            </a:fld>
            <a:endParaRPr lang="en-US" altLang="en-US" sz="1200">
              <a:solidFill>
                <a:srgbClr val="898989"/>
              </a:solidFill>
            </a:endParaRPr>
          </a:p>
        </p:txBody>
      </p:sp>
      <p:sp>
        <p:nvSpPr>
          <p:cNvPr id="21508" name="Text Box 12"/>
          <p:cNvSpPr txBox="1">
            <a:spLocks noChangeArrowheads="1"/>
          </p:cNvSpPr>
          <p:nvPr/>
        </p:nvSpPr>
        <p:spPr bwMode="auto">
          <a:xfrm>
            <a:off x="2590800" y="1447800"/>
            <a:ext cx="4184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Is the following relation in 2NF?</a:t>
            </a:r>
          </a:p>
        </p:txBody>
      </p:sp>
      <p:grpSp>
        <p:nvGrpSpPr>
          <p:cNvPr id="21509" name="Group 24"/>
          <p:cNvGrpSpPr>
            <a:grpSpLocks/>
          </p:cNvGrpSpPr>
          <p:nvPr/>
        </p:nvGrpSpPr>
        <p:grpSpPr bwMode="auto">
          <a:xfrm>
            <a:off x="2667000" y="2362201"/>
            <a:ext cx="6172200" cy="1573213"/>
            <a:chOff x="720" y="1488"/>
            <a:chExt cx="3888" cy="991"/>
          </a:xfrm>
        </p:grpSpPr>
        <p:grpSp>
          <p:nvGrpSpPr>
            <p:cNvPr id="21511" name="Group 5"/>
            <p:cNvGrpSpPr>
              <a:grpSpLocks/>
            </p:cNvGrpSpPr>
            <p:nvPr/>
          </p:nvGrpSpPr>
          <p:grpSpPr bwMode="auto">
            <a:xfrm>
              <a:off x="720" y="1776"/>
              <a:ext cx="3888" cy="288"/>
              <a:chOff x="336" y="1824"/>
              <a:chExt cx="3888" cy="288"/>
            </a:xfrm>
          </p:grpSpPr>
          <p:sp>
            <p:nvSpPr>
              <p:cNvPr id="21517" name="Rectangle 6"/>
              <p:cNvSpPr>
                <a:spLocks noChangeArrowheads="1"/>
              </p:cNvSpPr>
              <p:nvPr/>
            </p:nvSpPr>
            <p:spPr bwMode="auto">
              <a:xfrm>
                <a:off x="336" y="1824"/>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inv_no</a:t>
                </a:r>
              </a:p>
            </p:txBody>
          </p:sp>
          <p:sp>
            <p:nvSpPr>
              <p:cNvPr id="21518" name="Rectangle 7"/>
              <p:cNvSpPr>
                <a:spLocks noChangeArrowheads="1"/>
              </p:cNvSpPr>
              <p:nvPr/>
            </p:nvSpPr>
            <p:spPr bwMode="auto">
              <a:xfrm>
                <a:off x="1152" y="1824"/>
                <a:ext cx="76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line_no</a:t>
                </a:r>
                <a:endParaRPr lang="en-US" altLang="en-US"/>
              </a:p>
            </p:txBody>
          </p:sp>
          <p:sp>
            <p:nvSpPr>
              <p:cNvPr id="21519" name="Rectangle 8"/>
              <p:cNvSpPr>
                <a:spLocks noChangeArrowheads="1"/>
              </p:cNvSpPr>
              <p:nvPr/>
            </p:nvSpPr>
            <p:spPr bwMode="auto">
              <a:xfrm>
                <a:off x="1920" y="1824"/>
                <a:ext cx="76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prod_no</a:t>
                </a:r>
              </a:p>
            </p:txBody>
          </p:sp>
          <p:sp>
            <p:nvSpPr>
              <p:cNvPr id="21520" name="Rectangle 9"/>
              <p:cNvSpPr>
                <a:spLocks noChangeArrowheads="1"/>
              </p:cNvSpPr>
              <p:nvPr/>
            </p:nvSpPr>
            <p:spPr bwMode="auto">
              <a:xfrm>
                <a:off x="2688" y="1824"/>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prod_desc</a:t>
                </a:r>
              </a:p>
            </p:txBody>
          </p:sp>
          <p:sp>
            <p:nvSpPr>
              <p:cNvPr id="21521" name="Rectangle 10"/>
              <p:cNvSpPr>
                <a:spLocks noChangeArrowheads="1"/>
              </p:cNvSpPr>
              <p:nvPr/>
            </p:nvSpPr>
            <p:spPr bwMode="auto">
              <a:xfrm>
                <a:off x="3504" y="1824"/>
                <a:ext cx="720"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qty</a:t>
                </a:r>
              </a:p>
            </p:txBody>
          </p:sp>
        </p:grpSp>
        <p:sp>
          <p:nvSpPr>
            <p:cNvPr id="21512" name="Freeform 14"/>
            <p:cNvSpPr>
              <a:spLocks/>
            </p:cNvSpPr>
            <p:nvPr/>
          </p:nvSpPr>
          <p:spPr bwMode="auto">
            <a:xfrm>
              <a:off x="1104" y="2064"/>
              <a:ext cx="720" cy="240"/>
            </a:xfrm>
            <a:custGeom>
              <a:avLst/>
              <a:gdLst>
                <a:gd name="T0" fmla="*/ 0 w 1200"/>
                <a:gd name="T1" fmla="*/ 0 h 384"/>
                <a:gd name="T2" fmla="*/ 0 w 1200"/>
                <a:gd name="T3" fmla="*/ 150 h 384"/>
                <a:gd name="T4" fmla="*/ 432 w 1200"/>
                <a:gd name="T5" fmla="*/ 150 h 384"/>
                <a:gd name="T6" fmla="*/ 432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3" name="Freeform 15"/>
            <p:cNvSpPr>
              <a:spLocks/>
            </p:cNvSpPr>
            <p:nvPr/>
          </p:nvSpPr>
          <p:spPr bwMode="auto">
            <a:xfrm>
              <a:off x="1488" y="2064"/>
              <a:ext cx="1104" cy="415"/>
            </a:xfrm>
            <a:custGeom>
              <a:avLst/>
              <a:gdLst>
                <a:gd name="T0" fmla="*/ 0 w 816"/>
                <a:gd name="T1" fmla="*/ 165 h 672"/>
                <a:gd name="T2" fmla="*/ 0 w 816"/>
                <a:gd name="T3" fmla="*/ 256 h 672"/>
                <a:gd name="T4" fmla="*/ 1494 w 816"/>
                <a:gd name="T5" fmla="*/ 256 h 672"/>
                <a:gd name="T6" fmla="*/ 1494 w 816"/>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672">
                  <a:moveTo>
                    <a:pt x="0" y="432"/>
                  </a:moveTo>
                  <a:lnTo>
                    <a:pt x="0" y="672"/>
                  </a:lnTo>
                  <a:lnTo>
                    <a:pt x="816" y="672"/>
                  </a:lnTo>
                  <a:lnTo>
                    <a:pt x="816"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Freeform 16"/>
            <p:cNvSpPr>
              <a:spLocks/>
            </p:cNvSpPr>
            <p:nvPr/>
          </p:nvSpPr>
          <p:spPr bwMode="auto">
            <a:xfrm>
              <a:off x="2592" y="2047"/>
              <a:ext cx="864" cy="432"/>
            </a:xfrm>
            <a:custGeom>
              <a:avLst/>
              <a:gdLst>
                <a:gd name="T0" fmla="*/ 0 w 864"/>
                <a:gd name="T1" fmla="*/ 432 h 432"/>
                <a:gd name="T2" fmla="*/ 864 w 864"/>
                <a:gd name="T3" fmla="*/ 432 h 432"/>
                <a:gd name="T4" fmla="*/ 864 w 864"/>
                <a:gd name="T5" fmla="*/ 0 h 432"/>
                <a:gd name="T6" fmla="*/ 0 60000 65536"/>
                <a:gd name="T7" fmla="*/ 0 60000 65536"/>
                <a:gd name="T8" fmla="*/ 0 60000 65536"/>
              </a:gdLst>
              <a:ahLst/>
              <a:cxnLst>
                <a:cxn ang="T6">
                  <a:pos x="T0" y="T1"/>
                </a:cxn>
                <a:cxn ang="T7">
                  <a:pos x="T2" y="T3"/>
                </a:cxn>
                <a:cxn ang="T8">
                  <a:pos x="T4" y="T5"/>
                </a:cxn>
              </a:cxnLst>
              <a:rect l="0" t="0" r="r" b="b"/>
              <a:pathLst>
                <a:path w="864" h="432">
                  <a:moveTo>
                    <a:pt x="0" y="432"/>
                  </a:moveTo>
                  <a:lnTo>
                    <a:pt x="864" y="432"/>
                  </a:lnTo>
                  <a:lnTo>
                    <a:pt x="86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Freeform 18"/>
            <p:cNvSpPr>
              <a:spLocks/>
            </p:cNvSpPr>
            <p:nvPr/>
          </p:nvSpPr>
          <p:spPr bwMode="auto">
            <a:xfrm>
              <a:off x="3461" y="2047"/>
              <a:ext cx="864" cy="432"/>
            </a:xfrm>
            <a:custGeom>
              <a:avLst/>
              <a:gdLst>
                <a:gd name="T0" fmla="*/ 0 w 864"/>
                <a:gd name="T1" fmla="*/ 432 h 432"/>
                <a:gd name="T2" fmla="*/ 864 w 864"/>
                <a:gd name="T3" fmla="*/ 432 h 432"/>
                <a:gd name="T4" fmla="*/ 864 w 864"/>
                <a:gd name="T5" fmla="*/ 0 h 432"/>
                <a:gd name="T6" fmla="*/ 0 60000 65536"/>
                <a:gd name="T7" fmla="*/ 0 60000 65536"/>
                <a:gd name="T8" fmla="*/ 0 60000 65536"/>
              </a:gdLst>
              <a:ahLst/>
              <a:cxnLst>
                <a:cxn ang="T6">
                  <a:pos x="T0" y="T1"/>
                </a:cxn>
                <a:cxn ang="T7">
                  <a:pos x="T2" y="T3"/>
                </a:cxn>
                <a:cxn ang="T8">
                  <a:pos x="T4" y="T5"/>
                </a:cxn>
              </a:cxnLst>
              <a:rect l="0" t="0" r="r" b="b"/>
              <a:pathLst>
                <a:path w="864" h="432">
                  <a:moveTo>
                    <a:pt x="0" y="432"/>
                  </a:moveTo>
                  <a:lnTo>
                    <a:pt x="864" y="432"/>
                  </a:lnTo>
                  <a:lnTo>
                    <a:pt x="86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Freeform 21"/>
            <p:cNvSpPr>
              <a:spLocks/>
            </p:cNvSpPr>
            <p:nvPr/>
          </p:nvSpPr>
          <p:spPr bwMode="auto">
            <a:xfrm>
              <a:off x="2688" y="1488"/>
              <a:ext cx="816" cy="288"/>
            </a:xfrm>
            <a:custGeom>
              <a:avLst/>
              <a:gdLst>
                <a:gd name="T0" fmla="*/ 0 w 816"/>
                <a:gd name="T1" fmla="*/ 576 h 144"/>
                <a:gd name="T2" fmla="*/ 0 w 816"/>
                <a:gd name="T3" fmla="*/ 0 h 144"/>
                <a:gd name="T4" fmla="*/ 816 w 816"/>
                <a:gd name="T5" fmla="*/ 0 h 144"/>
                <a:gd name="T6" fmla="*/ 816 w 816"/>
                <a:gd name="T7" fmla="*/ 576 h 1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144">
                  <a:moveTo>
                    <a:pt x="0" y="144"/>
                  </a:moveTo>
                  <a:lnTo>
                    <a:pt x="0" y="0"/>
                  </a:lnTo>
                  <a:lnTo>
                    <a:pt x="816" y="0"/>
                  </a:lnTo>
                  <a:lnTo>
                    <a:pt x="816" y="144"/>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827812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2"/>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0" name="Slide Number Placeholder 3"/>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F54F275-8840-49DF-8C5C-8D4A53930101}" type="slidenum">
              <a:rPr lang="en-US" altLang="en-US" sz="1200">
                <a:solidFill>
                  <a:srgbClr val="898989"/>
                </a:solidFill>
              </a:rPr>
              <a:pPr/>
              <a:t>29</a:t>
            </a:fld>
            <a:endParaRPr lang="en-US" altLang="en-US" sz="1200">
              <a:solidFill>
                <a:srgbClr val="898989"/>
              </a:solidFill>
            </a:endParaRPr>
          </a:p>
        </p:txBody>
      </p:sp>
      <p:sp>
        <p:nvSpPr>
          <p:cNvPr id="22532" name="Text Box 1026"/>
          <p:cNvSpPr txBox="1">
            <a:spLocks noChangeArrowheads="1"/>
          </p:cNvSpPr>
          <p:nvPr/>
        </p:nvSpPr>
        <p:spPr bwMode="auto">
          <a:xfrm>
            <a:off x="2590801" y="1447800"/>
            <a:ext cx="4494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2NF, but not in 3NF, nor in BCNF:</a:t>
            </a:r>
          </a:p>
        </p:txBody>
      </p:sp>
      <p:sp>
        <p:nvSpPr>
          <p:cNvPr id="22533" name="Text Box 1039"/>
          <p:cNvSpPr txBox="1">
            <a:spLocks noChangeArrowheads="1"/>
          </p:cNvSpPr>
          <p:nvPr/>
        </p:nvSpPr>
        <p:spPr bwMode="auto">
          <a:xfrm>
            <a:off x="2955926" y="4384676"/>
            <a:ext cx="642515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since dnumber is not a candidate key and we have:</a:t>
            </a:r>
          </a:p>
          <a:p>
            <a:endParaRPr lang="en-US" altLang="en-US"/>
          </a:p>
          <a:p>
            <a:r>
              <a:rPr lang="en-US" altLang="en-US"/>
              <a:t>	dnumber </a:t>
            </a:r>
            <a:r>
              <a:rPr lang="en-US" altLang="en-US">
                <a:sym typeface="Symbol" panose="05050102010706020507" pitchFamily="18" charset="2"/>
              </a:rPr>
              <a:t> dname.</a:t>
            </a:r>
            <a:endParaRPr lang="en-US" altLang="en-US"/>
          </a:p>
        </p:txBody>
      </p:sp>
      <p:grpSp>
        <p:nvGrpSpPr>
          <p:cNvPr id="22534" name="Group 1053"/>
          <p:cNvGrpSpPr>
            <a:grpSpLocks/>
          </p:cNvGrpSpPr>
          <p:nvPr/>
        </p:nvGrpSpPr>
        <p:grpSpPr bwMode="auto">
          <a:xfrm>
            <a:off x="2579688" y="2098676"/>
            <a:ext cx="7097712" cy="1863725"/>
            <a:chOff x="665" y="1322"/>
            <a:chExt cx="4471" cy="1174"/>
          </a:xfrm>
        </p:grpSpPr>
        <p:sp>
          <p:nvSpPr>
            <p:cNvPr id="22535" name="Text Box 1044"/>
            <p:cNvSpPr txBox="1">
              <a:spLocks noChangeArrowheads="1"/>
            </p:cNvSpPr>
            <p:nvPr/>
          </p:nvSpPr>
          <p:spPr bwMode="auto">
            <a:xfrm>
              <a:off x="665" y="1322"/>
              <a:ext cx="14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a:t>EmployeeDept</a:t>
              </a:r>
              <a:endParaRPr lang="en-US" altLang="en-US"/>
            </a:p>
          </p:txBody>
        </p:sp>
        <p:grpSp>
          <p:nvGrpSpPr>
            <p:cNvPr id="22536" name="Group 1052"/>
            <p:cNvGrpSpPr>
              <a:grpSpLocks/>
            </p:cNvGrpSpPr>
            <p:nvPr/>
          </p:nvGrpSpPr>
          <p:grpSpPr bwMode="auto">
            <a:xfrm>
              <a:off x="672" y="1632"/>
              <a:ext cx="4464" cy="864"/>
              <a:chOff x="672" y="1632"/>
              <a:chExt cx="4800" cy="960"/>
            </a:xfrm>
          </p:grpSpPr>
          <p:sp>
            <p:nvSpPr>
              <p:cNvPr id="22537" name="Rectangle 1040"/>
              <p:cNvSpPr>
                <a:spLocks noChangeArrowheads="1"/>
              </p:cNvSpPr>
              <p:nvPr/>
            </p:nvSpPr>
            <p:spPr bwMode="auto">
              <a:xfrm>
                <a:off x="672" y="1632"/>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ename</a:t>
                </a:r>
              </a:p>
            </p:txBody>
          </p:sp>
          <p:sp>
            <p:nvSpPr>
              <p:cNvPr id="22538" name="Rectangle 1041"/>
              <p:cNvSpPr>
                <a:spLocks noChangeArrowheads="1"/>
              </p:cNvSpPr>
              <p:nvPr/>
            </p:nvSpPr>
            <p:spPr bwMode="auto">
              <a:xfrm>
                <a:off x="1488" y="1632"/>
                <a:ext cx="624"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ssn</a:t>
                </a:r>
                <a:endParaRPr lang="en-US" altLang="en-US"/>
              </a:p>
            </p:txBody>
          </p:sp>
          <p:sp>
            <p:nvSpPr>
              <p:cNvPr id="22539" name="Rectangle 1042"/>
              <p:cNvSpPr>
                <a:spLocks noChangeArrowheads="1"/>
              </p:cNvSpPr>
              <p:nvPr/>
            </p:nvSpPr>
            <p:spPr bwMode="auto">
              <a:xfrm>
                <a:off x="2112" y="1632"/>
                <a:ext cx="91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bdate</a:t>
                </a:r>
              </a:p>
            </p:txBody>
          </p:sp>
          <p:sp>
            <p:nvSpPr>
              <p:cNvPr id="22540" name="Rectangle 1043"/>
              <p:cNvSpPr>
                <a:spLocks noChangeArrowheads="1"/>
              </p:cNvSpPr>
              <p:nvPr/>
            </p:nvSpPr>
            <p:spPr bwMode="auto">
              <a:xfrm>
                <a:off x="3024" y="1632"/>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address</a:t>
                </a:r>
              </a:p>
            </p:txBody>
          </p:sp>
          <p:sp>
            <p:nvSpPr>
              <p:cNvPr id="22541" name="Rectangle 1045"/>
              <p:cNvSpPr>
                <a:spLocks noChangeArrowheads="1"/>
              </p:cNvSpPr>
              <p:nvPr/>
            </p:nvSpPr>
            <p:spPr bwMode="auto">
              <a:xfrm>
                <a:off x="3840" y="1632"/>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dnumber</a:t>
                </a:r>
              </a:p>
            </p:txBody>
          </p:sp>
          <p:sp>
            <p:nvSpPr>
              <p:cNvPr id="22542" name="Rectangle 1046"/>
              <p:cNvSpPr>
                <a:spLocks noChangeArrowheads="1"/>
              </p:cNvSpPr>
              <p:nvPr/>
            </p:nvSpPr>
            <p:spPr bwMode="auto">
              <a:xfrm>
                <a:off x="4656" y="1632"/>
                <a:ext cx="81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dname</a:t>
                </a:r>
              </a:p>
            </p:txBody>
          </p:sp>
          <p:sp>
            <p:nvSpPr>
              <p:cNvPr id="22543" name="Freeform 1047"/>
              <p:cNvSpPr>
                <a:spLocks/>
              </p:cNvSpPr>
              <p:nvPr/>
            </p:nvSpPr>
            <p:spPr bwMode="auto">
              <a:xfrm>
                <a:off x="1152" y="1920"/>
                <a:ext cx="720" cy="384"/>
              </a:xfrm>
              <a:custGeom>
                <a:avLst/>
                <a:gdLst>
                  <a:gd name="T0" fmla="*/ 0 w 1200"/>
                  <a:gd name="T1" fmla="*/ 0 h 384"/>
                  <a:gd name="T2" fmla="*/ 0 w 1200"/>
                  <a:gd name="T3" fmla="*/ 384 h 384"/>
                  <a:gd name="T4" fmla="*/ 432 w 1200"/>
                  <a:gd name="T5" fmla="*/ 384 h 384"/>
                  <a:gd name="T6" fmla="*/ 432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Freeform 1048"/>
              <p:cNvSpPr>
                <a:spLocks/>
              </p:cNvSpPr>
              <p:nvPr/>
            </p:nvSpPr>
            <p:spPr bwMode="auto">
              <a:xfrm>
                <a:off x="1872" y="1920"/>
                <a:ext cx="768" cy="384"/>
              </a:xfrm>
              <a:custGeom>
                <a:avLst/>
                <a:gdLst>
                  <a:gd name="T0" fmla="*/ 0 w 1200"/>
                  <a:gd name="T1" fmla="*/ 0 h 384"/>
                  <a:gd name="T2" fmla="*/ 0 w 1200"/>
                  <a:gd name="T3" fmla="*/ 384 h 384"/>
                  <a:gd name="T4" fmla="*/ 492 w 1200"/>
                  <a:gd name="T5" fmla="*/ 384 h 384"/>
                  <a:gd name="T6" fmla="*/ 492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5" name="Freeform 1049"/>
              <p:cNvSpPr>
                <a:spLocks/>
              </p:cNvSpPr>
              <p:nvPr/>
            </p:nvSpPr>
            <p:spPr bwMode="auto">
              <a:xfrm>
                <a:off x="1872" y="1920"/>
                <a:ext cx="2448" cy="384"/>
              </a:xfrm>
              <a:custGeom>
                <a:avLst/>
                <a:gdLst>
                  <a:gd name="T0" fmla="*/ 0 w 1200"/>
                  <a:gd name="T1" fmla="*/ 0 h 384"/>
                  <a:gd name="T2" fmla="*/ 0 w 1200"/>
                  <a:gd name="T3" fmla="*/ 384 h 384"/>
                  <a:gd name="T4" fmla="*/ 4994 w 1200"/>
                  <a:gd name="T5" fmla="*/ 384 h 384"/>
                  <a:gd name="T6" fmla="*/ 4994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6" name="Freeform 1050"/>
              <p:cNvSpPr>
                <a:spLocks/>
              </p:cNvSpPr>
              <p:nvPr/>
            </p:nvSpPr>
            <p:spPr bwMode="auto">
              <a:xfrm>
                <a:off x="1872" y="1920"/>
                <a:ext cx="1632" cy="384"/>
              </a:xfrm>
              <a:custGeom>
                <a:avLst/>
                <a:gdLst>
                  <a:gd name="T0" fmla="*/ 0 w 1200"/>
                  <a:gd name="T1" fmla="*/ 0 h 384"/>
                  <a:gd name="T2" fmla="*/ 0 w 1200"/>
                  <a:gd name="T3" fmla="*/ 384 h 384"/>
                  <a:gd name="T4" fmla="*/ 2220 w 1200"/>
                  <a:gd name="T5" fmla="*/ 384 h 384"/>
                  <a:gd name="T6" fmla="*/ 2220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7" name="Freeform 1051"/>
              <p:cNvSpPr>
                <a:spLocks/>
              </p:cNvSpPr>
              <p:nvPr/>
            </p:nvSpPr>
            <p:spPr bwMode="auto">
              <a:xfrm>
                <a:off x="4320" y="1920"/>
                <a:ext cx="816" cy="672"/>
              </a:xfrm>
              <a:custGeom>
                <a:avLst/>
                <a:gdLst>
                  <a:gd name="T0" fmla="*/ 0 w 816"/>
                  <a:gd name="T1" fmla="*/ 432 h 672"/>
                  <a:gd name="T2" fmla="*/ 0 w 816"/>
                  <a:gd name="T3" fmla="*/ 672 h 672"/>
                  <a:gd name="T4" fmla="*/ 816 w 816"/>
                  <a:gd name="T5" fmla="*/ 672 h 672"/>
                  <a:gd name="T6" fmla="*/ 816 w 816"/>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6" h="672">
                    <a:moveTo>
                      <a:pt x="0" y="432"/>
                    </a:moveTo>
                    <a:lnTo>
                      <a:pt x="0" y="672"/>
                    </a:lnTo>
                    <a:lnTo>
                      <a:pt x="816" y="672"/>
                    </a:lnTo>
                    <a:lnTo>
                      <a:pt x="816"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139338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B8B51D2-8467-4739-885F-1781A8B812B2}" type="slidenum">
              <a:rPr lang="en-US" altLang="en-US"/>
              <a:pPr/>
              <a:t>3</a:t>
            </a:fld>
            <a:endParaRPr lang="en-US" altLang="en-US"/>
          </a:p>
        </p:txBody>
      </p:sp>
      <p:sp>
        <p:nvSpPr>
          <p:cNvPr id="5" name="Footer Placeholder 4"/>
          <p:cNvSpPr>
            <a:spLocks noGrp="1"/>
          </p:cNvSpPr>
          <p:nvPr>
            <p:ph type="ftr" sz="quarter" idx="11"/>
          </p:nvPr>
        </p:nvSpPr>
        <p:spPr/>
        <p:txBody>
          <a:bodyPr/>
          <a:lstStyle/>
          <a:p>
            <a:r>
              <a:rPr lang="en-US" altLang="en-US"/>
              <a:t>© Prentice Hall, 2002</a:t>
            </a:r>
          </a:p>
        </p:txBody>
      </p:sp>
      <p:sp>
        <p:nvSpPr>
          <p:cNvPr id="25602" name="Rectangle 2"/>
          <p:cNvSpPr>
            <a:spLocks noGrp="1" noChangeArrowheads="1"/>
          </p:cNvSpPr>
          <p:nvPr>
            <p:ph type="title"/>
          </p:nvPr>
        </p:nvSpPr>
        <p:spPr/>
        <p:txBody>
          <a:bodyPr/>
          <a:lstStyle/>
          <a:p>
            <a:r>
              <a:rPr lang="en-US" altLang="en-US" dirty="0"/>
              <a:t>Data Normalization</a:t>
            </a:r>
          </a:p>
        </p:txBody>
      </p:sp>
      <p:sp>
        <p:nvSpPr>
          <p:cNvPr id="25603" name="Rectangle 3"/>
          <p:cNvSpPr>
            <a:spLocks noGrp="1" noChangeArrowheads="1"/>
          </p:cNvSpPr>
          <p:nvPr>
            <p:ph type="body" idx="1"/>
          </p:nvPr>
        </p:nvSpPr>
        <p:spPr>
          <a:xfrm>
            <a:off x="1251678" y="1346300"/>
            <a:ext cx="9688644" cy="5129315"/>
          </a:xfrm>
        </p:spPr>
        <p:txBody>
          <a:bodyPr>
            <a:normAutofit/>
          </a:bodyPr>
          <a:lstStyle/>
          <a:p>
            <a:r>
              <a:rPr lang="en-US" altLang="en-US" sz="3600" dirty="0"/>
              <a:t>Primarily a tool to validate and improve a logical design so that it satisfies certain constraints that </a:t>
            </a:r>
            <a:r>
              <a:rPr lang="en-US" altLang="en-US" sz="3600" b="1" i="1" dirty="0">
                <a:solidFill>
                  <a:schemeClr val="tx2"/>
                </a:solidFill>
              </a:rPr>
              <a:t>avoid unnecessary duplication of data</a:t>
            </a:r>
            <a:endParaRPr lang="en-US" altLang="en-US" sz="3600" dirty="0"/>
          </a:p>
          <a:p>
            <a:r>
              <a:rPr lang="en-US" altLang="en-US" sz="3600" dirty="0"/>
              <a:t>The process of decomposing relations with </a:t>
            </a:r>
            <a:r>
              <a:rPr lang="en-US" altLang="en-US" sz="3600" dirty="0" smtClean="0"/>
              <a:t>anomalies </a:t>
            </a:r>
            <a:r>
              <a:rPr lang="en-US" altLang="en-US" sz="3600" dirty="0"/>
              <a:t>to produce smaller, </a:t>
            </a:r>
            <a:r>
              <a:rPr lang="en-US" altLang="en-US" sz="3600" b="1" i="1" dirty="0">
                <a:solidFill>
                  <a:schemeClr val="tx2"/>
                </a:solidFill>
              </a:rPr>
              <a:t>well-structured</a:t>
            </a:r>
            <a:r>
              <a:rPr lang="en-US" altLang="en-US" sz="3600" dirty="0"/>
              <a:t> relations</a:t>
            </a:r>
          </a:p>
        </p:txBody>
      </p:sp>
    </p:spTree>
    <p:extLst>
      <p:ext uri="{BB962C8B-B14F-4D97-AF65-F5344CB8AC3E}">
        <p14:creationId xmlns:p14="http://schemas.microsoft.com/office/powerpoint/2010/main" val="283880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p:tgtEl>
                                          <p:spTgt spid="2560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accent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p:tgtEl>
                                          <p:spTgt spid="2560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CA" altLang="en-US" b="1">
                <a:latin typeface="Arial" panose="020B0604020202020204" pitchFamily="34" charset="0"/>
              </a:rPr>
              <a:t>Third Normal Form</a:t>
            </a:r>
            <a:endParaRPr lang="en-US" altLang="en-US" b="1">
              <a:latin typeface="Arial" panose="020B0604020202020204" pitchFamily="34" charset="0"/>
            </a:endParaRPr>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9598BE7-26C0-4156-AA40-F820CFCF96E1}" type="slidenum">
              <a:rPr lang="en-US" altLang="en-US" sz="1200">
                <a:solidFill>
                  <a:srgbClr val="898989"/>
                </a:solidFill>
              </a:rPr>
              <a:pPr/>
              <a:t>30</a:t>
            </a:fld>
            <a:endParaRPr lang="en-US" altLang="en-US" sz="1200">
              <a:solidFill>
                <a:srgbClr val="898989"/>
              </a:solidFill>
            </a:endParaRPr>
          </a:p>
        </p:txBody>
      </p:sp>
      <p:sp>
        <p:nvSpPr>
          <p:cNvPr id="23557" name="Text Box 3"/>
          <p:cNvSpPr txBox="1">
            <a:spLocks noChangeArrowheads="1"/>
          </p:cNvSpPr>
          <p:nvPr/>
        </p:nvSpPr>
        <p:spPr bwMode="auto">
          <a:xfrm>
            <a:off x="1460213" y="1128451"/>
            <a:ext cx="9480109"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200"/>
              </a:spcBef>
              <a:spcAft>
                <a:spcPts val="1200"/>
              </a:spcAft>
            </a:pPr>
            <a:r>
              <a:rPr lang="en-CA" altLang="en-US" b="1" dirty="0">
                <a:latin typeface="Arial" panose="020B0604020202020204" pitchFamily="34" charset="0"/>
              </a:rPr>
              <a:t>Third Normal Form</a:t>
            </a:r>
          </a:p>
          <a:p>
            <a:pPr>
              <a:buFontTx/>
              <a:buChar char="•"/>
            </a:pPr>
            <a:r>
              <a:rPr lang="en-CA" altLang="en-US" dirty="0"/>
              <a:t>A relation is in </a:t>
            </a:r>
            <a:r>
              <a:rPr lang="en-CA" altLang="en-US" b="1" dirty="0"/>
              <a:t>3NF</a:t>
            </a:r>
            <a:r>
              <a:rPr lang="en-CA" altLang="en-US" dirty="0"/>
              <a:t> if the relation is in 1NF and all determinants of </a:t>
            </a:r>
            <a:r>
              <a:rPr lang="en-CA" altLang="en-US" i="1" dirty="0"/>
              <a:t>non-key</a:t>
            </a:r>
            <a:r>
              <a:rPr lang="en-CA" altLang="en-US" dirty="0"/>
              <a:t> attributes are candidate keys</a:t>
            </a:r>
          </a:p>
          <a:p>
            <a:r>
              <a:rPr lang="en-CA" altLang="en-US" dirty="0"/>
              <a:t>	That is, for any functional dependency: X </a:t>
            </a:r>
            <a:r>
              <a:rPr lang="en-CA" altLang="en-US" dirty="0">
                <a:sym typeface="Symbol" panose="05050102010706020507" pitchFamily="18" charset="2"/>
              </a:rPr>
              <a:t> Y, where Y is a non-key attribute (or a set of non-key attributes), X is a candidate key.</a:t>
            </a:r>
            <a:endParaRPr lang="en-CA" altLang="en-US" dirty="0"/>
          </a:p>
          <a:p>
            <a:pPr>
              <a:buFontTx/>
              <a:buChar char="•"/>
            </a:pPr>
            <a:r>
              <a:rPr lang="en-CA" altLang="en-US" dirty="0"/>
              <a:t>This definition of 3NF differs from BCNF only in the specification of non-key attributes - 3NF is weaker than BCNF. (BCNF requires all determinants to be candidate keys.)</a:t>
            </a:r>
          </a:p>
          <a:p>
            <a:pPr>
              <a:buFontTx/>
              <a:buChar char="•"/>
            </a:pPr>
            <a:r>
              <a:rPr lang="en-CA" altLang="en-US" dirty="0"/>
              <a:t>A relation in 3NF will not have any transitive dependencies</a:t>
            </a:r>
          </a:p>
          <a:p>
            <a:r>
              <a:rPr lang="en-CA" altLang="en-US" dirty="0"/>
              <a:t>	of non-key attribute on a candidate key through another non-key attribute.</a:t>
            </a:r>
          </a:p>
        </p:txBody>
      </p:sp>
    </p:spTree>
    <p:extLst>
      <p:ext uri="{BB962C8B-B14F-4D97-AF65-F5344CB8AC3E}">
        <p14:creationId xmlns:p14="http://schemas.microsoft.com/office/powerpoint/2010/main" val="10638882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9214E4B2-EFA3-45D5-9207-754A16B68E6E}" type="slidenum">
              <a:rPr lang="en-US" altLang="en-US"/>
              <a:pPr/>
              <a:t>31</a:t>
            </a:fld>
            <a:endParaRPr lang="en-US" altLang="en-US"/>
          </a:p>
        </p:txBody>
      </p:sp>
      <p:sp>
        <p:nvSpPr>
          <p:cNvPr id="6" name="Footer Placeholder 2"/>
          <p:cNvSpPr>
            <a:spLocks noGrp="1"/>
          </p:cNvSpPr>
          <p:nvPr>
            <p:ph type="ftr" sz="quarter" idx="11"/>
          </p:nvPr>
        </p:nvSpPr>
        <p:spPr/>
        <p:txBody>
          <a:bodyPr/>
          <a:lstStyle/>
          <a:p>
            <a:r>
              <a:rPr lang="en-US" altLang="en-US"/>
              <a:t>© Prentice Hall, 2002</a:t>
            </a:r>
          </a:p>
        </p:txBody>
      </p:sp>
      <p:pic>
        <p:nvPicPr>
          <p:cNvPr id="68610" name="Picture 2" descr="D:\McFadden Slides\slide files 6\06_24a.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00201"/>
            <a:ext cx="8077200" cy="378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11" name="Text Box 3"/>
          <p:cNvSpPr txBox="1">
            <a:spLocks noChangeArrowheads="1"/>
          </p:cNvSpPr>
          <p:nvPr/>
        </p:nvSpPr>
        <p:spPr bwMode="auto">
          <a:xfrm>
            <a:off x="2819401" y="304800"/>
            <a:ext cx="52758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Figure 5-24 -- Relation with transitive dependency</a:t>
            </a:r>
          </a:p>
        </p:txBody>
      </p:sp>
      <p:sp>
        <p:nvSpPr>
          <p:cNvPr id="68612" name="Text Box 4"/>
          <p:cNvSpPr txBox="1">
            <a:spLocks noChangeArrowheads="1"/>
          </p:cNvSpPr>
          <p:nvPr/>
        </p:nvSpPr>
        <p:spPr bwMode="auto">
          <a:xfrm>
            <a:off x="3429001" y="862013"/>
            <a:ext cx="381386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(a) SALES relation with simple data</a:t>
            </a:r>
          </a:p>
        </p:txBody>
      </p:sp>
    </p:spTree>
    <p:extLst>
      <p:ext uri="{BB962C8B-B14F-4D97-AF65-F5344CB8AC3E}">
        <p14:creationId xmlns:p14="http://schemas.microsoft.com/office/powerpoint/2010/main" val="18903010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a:spLocks noGrp="1"/>
          </p:cNvSpPr>
          <p:nvPr>
            <p:ph type="sldNum" sz="quarter" idx="10"/>
          </p:nvPr>
        </p:nvSpPr>
        <p:spPr/>
        <p:txBody>
          <a:bodyPr/>
          <a:lstStyle/>
          <a:p>
            <a:fld id="{4AB621E4-4766-49AF-A179-0C75106A843E}" type="slidenum">
              <a:rPr lang="en-US" altLang="en-US"/>
              <a:pPr/>
              <a:t>32</a:t>
            </a:fld>
            <a:endParaRPr lang="en-US" altLang="en-US"/>
          </a:p>
        </p:txBody>
      </p:sp>
      <p:sp>
        <p:nvSpPr>
          <p:cNvPr id="10" name="Footer Placeholder 2"/>
          <p:cNvSpPr>
            <a:spLocks noGrp="1"/>
          </p:cNvSpPr>
          <p:nvPr>
            <p:ph type="ftr" sz="quarter" idx="11"/>
          </p:nvPr>
        </p:nvSpPr>
        <p:spPr/>
        <p:txBody>
          <a:bodyPr/>
          <a:lstStyle/>
          <a:p>
            <a:r>
              <a:rPr lang="en-US" altLang="en-US"/>
              <a:t>© Prentice Hall, 2002</a:t>
            </a:r>
          </a:p>
        </p:txBody>
      </p:sp>
      <p:sp>
        <p:nvSpPr>
          <p:cNvPr id="69634" name="Text Box 2"/>
          <p:cNvSpPr txBox="1">
            <a:spLocks noChangeArrowheads="1"/>
          </p:cNvSpPr>
          <p:nvPr/>
        </p:nvSpPr>
        <p:spPr bwMode="auto">
          <a:xfrm>
            <a:off x="2514601" y="304800"/>
            <a:ext cx="53399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Figure 5-24(b) Relation with transitive dependency</a:t>
            </a:r>
          </a:p>
        </p:txBody>
      </p:sp>
      <p:pic>
        <p:nvPicPr>
          <p:cNvPr id="69635" name="Picture 3" descr="D:\McFadden Slides\slide files 6\06_24b.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143000"/>
            <a:ext cx="8229600" cy="304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636" name="Text Box 4"/>
          <p:cNvSpPr txBox="1">
            <a:spLocks noChangeArrowheads="1"/>
          </p:cNvSpPr>
          <p:nvPr/>
        </p:nvSpPr>
        <p:spPr bwMode="auto">
          <a:xfrm>
            <a:off x="1981201" y="4165600"/>
            <a:ext cx="3127779"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200" b="1">
                <a:solidFill>
                  <a:schemeClr val="folHlink"/>
                </a:solidFill>
              </a:rPr>
              <a:t>CustID </a:t>
            </a:r>
            <a:r>
              <a:rPr lang="en-US" altLang="en-US" sz="2200" b="1">
                <a:solidFill>
                  <a:schemeClr val="folHlink"/>
                </a:solidFill>
                <a:sym typeface="Wingdings" panose="05000000000000000000" pitchFamily="2" charset="2"/>
              </a:rPr>
              <a:t> Name</a:t>
            </a:r>
          </a:p>
          <a:p>
            <a:pPr algn="l" eaLnBrk="0" hangingPunct="0"/>
            <a:r>
              <a:rPr lang="en-US" altLang="en-US" sz="2200" b="1">
                <a:solidFill>
                  <a:schemeClr val="folHlink"/>
                </a:solidFill>
                <a:sym typeface="Wingdings" panose="05000000000000000000" pitchFamily="2" charset="2"/>
              </a:rPr>
              <a:t>CustID  Salesperson</a:t>
            </a:r>
          </a:p>
          <a:p>
            <a:pPr algn="l" eaLnBrk="0" hangingPunct="0"/>
            <a:r>
              <a:rPr lang="en-US" altLang="en-US" sz="2200" b="1">
                <a:solidFill>
                  <a:schemeClr val="folHlink"/>
                </a:solidFill>
                <a:sym typeface="Wingdings" panose="05000000000000000000" pitchFamily="2" charset="2"/>
              </a:rPr>
              <a:t>CustID  Region</a:t>
            </a:r>
          </a:p>
          <a:p>
            <a:pPr algn="l" eaLnBrk="0" hangingPunct="0"/>
            <a:endParaRPr lang="en-US" altLang="en-US" sz="2200" b="1">
              <a:solidFill>
                <a:schemeClr val="folHlink"/>
              </a:solidFill>
              <a:sym typeface="Wingdings" panose="05000000000000000000" pitchFamily="2" charset="2"/>
            </a:endParaRPr>
          </a:p>
          <a:p>
            <a:pPr algn="l" eaLnBrk="0" hangingPunct="0"/>
            <a:r>
              <a:rPr lang="en-US" altLang="en-US" sz="2200" b="1">
                <a:solidFill>
                  <a:schemeClr val="folHlink"/>
                </a:solidFill>
                <a:sym typeface="Wingdings" panose="05000000000000000000" pitchFamily="2" charset="2"/>
              </a:rPr>
              <a:t>All this is OK</a:t>
            </a:r>
          </a:p>
          <a:p>
            <a:pPr algn="l" eaLnBrk="0" hangingPunct="0"/>
            <a:r>
              <a:rPr lang="en-US" altLang="en-US" sz="2200" b="1">
                <a:solidFill>
                  <a:schemeClr val="folHlink"/>
                </a:solidFill>
                <a:sym typeface="Wingdings" panose="05000000000000000000" pitchFamily="2" charset="2"/>
              </a:rPr>
              <a:t>(2</a:t>
            </a:r>
            <a:r>
              <a:rPr lang="en-US" altLang="en-US" sz="2200" b="1" baseline="30000">
                <a:solidFill>
                  <a:schemeClr val="folHlink"/>
                </a:solidFill>
                <a:sym typeface="Wingdings" panose="05000000000000000000" pitchFamily="2" charset="2"/>
              </a:rPr>
              <a:t>nd</a:t>
            </a:r>
            <a:r>
              <a:rPr lang="en-US" altLang="en-US" sz="2200" b="1">
                <a:solidFill>
                  <a:schemeClr val="folHlink"/>
                </a:solidFill>
                <a:sym typeface="Wingdings" panose="05000000000000000000" pitchFamily="2" charset="2"/>
              </a:rPr>
              <a:t> NF)</a:t>
            </a:r>
            <a:endParaRPr lang="en-US" altLang="en-US" sz="2200" b="1">
              <a:solidFill>
                <a:schemeClr val="folHlink"/>
              </a:solidFill>
            </a:endParaRPr>
          </a:p>
        </p:txBody>
      </p:sp>
      <p:grpSp>
        <p:nvGrpSpPr>
          <p:cNvPr id="69641" name="Group 9"/>
          <p:cNvGrpSpPr>
            <a:grpSpLocks/>
          </p:cNvGrpSpPr>
          <p:nvPr/>
        </p:nvGrpSpPr>
        <p:grpSpPr bwMode="auto">
          <a:xfrm>
            <a:off x="5818188" y="4495800"/>
            <a:ext cx="5248274" cy="1892300"/>
            <a:chOff x="2640" y="2976"/>
            <a:chExt cx="3306" cy="1192"/>
          </a:xfrm>
        </p:grpSpPr>
        <p:sp>
          <p:nvSpPr>
            <p:cNvPr id="69637" name="Text Box 5"/>
            <p:cNvSpPr txBox="1">
              <a:spLocks noChangeArrowheads="1"/>
            </p:cNvSpPr>
            <p:nvPr/>
          </p:nvSpPr>
          <p:spPr bwMode="auto">
            <a:xfrm>
              <a:off x="3792" y="2976"/>
              <a:ext cx="583"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b="1">
                  <a:solidFill>
                    <a:schemeClr val="accent1"/>
                  </a:solidFill>
                </a:rPr>
                <a:t>BUT</a:t>
              </a:r>
            </a:p>
          </p:txBody>
        </p:sp>
        <p:sp>
          <p:nvSpPr>
            <p:cNvPr id="69639" name="Text Box 7"/>
            <p:cNvSpPr txBox="1">
              <a:spLocks noChangeArrowheads="1"/>
            </p:cNvSpPr>
            <p:nvPr/>
          </p:nvSpPr>
          <p:spPr bwMode="auto">
            <a:xfrm>
              <a:off x="2640" y="3312"/>
              <a:ext cx="330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b="1">
                  <a:solidFill>
                    <a:schemeClr val="folHlink"/>
                  </a:solidFill>
                </a:rPr>
                <a:t>CustID </a:t>
              </a:r>
              <a:r>
                <a:rPr lang="en-US" altLang="en-US" sz="2600" b="1">
                  <a:solidFill>
                    <a:schemeClr val="folHlink"/>
                  </a:solidFill>
                  <a:sym typeface="Wingdings" panose="05000000000000000000" pitchFamily="2" charset="2"/>
                </a:rPr>
                <a:t> Salesperson  Region</a:t>
              </a:r>
              <a:endParaRPr lang="en-US" altLang="en-US" sz="2600" b="1">
                <a:solidFill>
                  <a:schemeClr val="folHlink"/>
                </a:solidFill>
              </a:endParaRPr>
            </a:p>
          </p:txBody>
        </p:sp>
        <p:sp>
          <p:nvSpPr>
            <p:cNvPr id="69640" name="Text Box 8"/>
            <p:cNvSpPr txBox="1">
              <a:spLocks noChangeArrowheads="1"/>
            </p:cNvSpPr>
            <p:nvPr/>
          </p:nvSpPr>
          <p:spPr bwMode="auto">
            <a:xfrm>
              <a:off x="3350" y="3610"/>
              <a:ext cx="2122"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sz="2600" i="1"/>
                <a:t>Transitive dependency</a:t>
              </a:r>
            </a:p>
            <a:p>
              <a:pPr algn="l" eaLnBrk="0" hangingPunct="0"/>
              <a:r>
                <a:rPr lang="en-US" altLang="en-US" sz="2600" i="1"/>
                <a:t>(not 3</a:t>
              </a:r>
              <a:r>
                <a:rPr lang="en-US" altLang="en-US" sz="2600" i="1" baseline="30000"/>
                <a:t>rd</a:t>
              </a:r>
              <a:r>
                <a:rPr lang="en-US" altLang="en-US" sz="2600" i="1"/>
                <a:t> NF)</a:t>
              </a:r>
            </a:p>
          </p:txBody>
        </p:sp>
      </p:grpSp>
    </p:spTree>
    <p:extLst>
      <p:ext uri="{BB962C8B-B14F-4D97-AF65-F5344CB8AC3E}">
        <p14:creationId xmlns:p14="http://schemas.microsoft.com/office/powerpoint/2010/main" val="3215014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 calcmode="lin" valueType="num">
                                      <p:cBhvr additive="base">
                                        <p:cTn id="7" dur="500" fill="hold"/>
                                        <p:tgtEl>
                                          <p:spTgt spid="69636"/>
                                        </p:tgtEl>
                                        <p:attrNameLst>
                                          <p:attrName>ppt_x</p:attrName>
                                        </p:attrNameLst>
                                      </p:cBhvr>
                                      <p:tavLst>
                                        <p:tav tm="0">
                                          <p:val>
                                            <p:strVal val="0-#ppt_w/2"/>
                                          </p:val>
                                        </p:tav>
                                        <p:tav tm="100000">
                                          <p:val>
                                            <p:strVal val="#ppt_x"/>
                                          </p:val>
                                        </p:tav>
                                      </p:tavLst>
                                    </p:anim>
                                    <p:anim calcmode="lin" valueType="num">
                                      <p:cBhvr additive="base">
                                        <p:cTn id="8" dur="500" fill="hold"/>
                                        <p:tgtEl>
                                          <p:spTgt spid="696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9641"/>
                                        </p:tgtEl>
                                        <p:attrNameLst>
                                          <p:attrName>style.visibility</p:attrName>
                                        </p:attrNameLst>
                                      </p:cBhvr>
                                      <p:to>
                                        <p:strVal val="visible"/>
                                      </p:to>
                                    </p:set>
                                    <p:anim calcmode="lin" valueType="num">
                                      <p:cBhvr additive="base">
                                        <p:cTn id="13" dur="500" fill="hold"/>
                                        <p:tgtEl>
                                          <p:spTgt spid="69641"/>
                                        </p:tgtEl>
                                        <p:attrNameLst>
                                          <p:attrName>ppt_x</p:attrName>
                                        </p:attrNameLst>
                                      </p:cBhvr>
                                      <p:tavLst>
                                        <p:tav tm="0">
                                          <p:val>
                                            <p:strVal val="1+#ppt_w/2"/>
                                          </p:val>
                                        </p:tav>
                                        <p:tav tm="100000">
                                          <p:val>
                                            <p:strVal val="#ppt_x"/>
                                          </p:val>
                                        </p:tav>
                                      </p:tavLst>
                                    </p:anim>
                                    <p:anim calcmode="lin" valueType="num">
                                      <p:cBhvr additive="base">
                                        <p:cTn id="14" dur="500" fill="hold"/>
                                        <p:tgtEl>
                                          <p:spTgt spid="696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FEB74C0E-E64E-43AF-A55F-CBA71F3CE98A}" type="slidenum">
              <a:rPr lang="en-US" altLang="en-US"/>
              <a:pPr/>
              <a:t>33</a:t>
            </a:fld>
            <a:endParaRPr lang="en-US" altLang="en-US"/>
          </a:p>
        </p:txBody>
      </p:sp>
      <p:sp>
        <p:nvSpPr>
          <p:cNvPr id="6" name="Footer Placeholder 2"/>
          <p:cNvSpPr>
            <a:spLocks noGrp="1"/>
          </p:cNvSpPr>
          <p:nvPr>
            <p:ph type="ftr" sz="quarter" idx="11"/>
          </p:nvPr>
        </p:nvSpPr>
        <p:spPr/>
        <p:txBody>
          <a:bodyPr/>
          <a:lstStyle/>
          <a:p>
            <a:r>
              <a:rPr lang="en-US" altLang="en-US"/>
              <a:t>© Prentice Hall, 2002</a:t>
            </a:r>
          </a:p>
        </p:txBody>
      </p:sp>
      <p:sp>
        <p:nvSpPr>
          <p:cNvPr id="70658" name="Text Box 2"/>
          <p:cNvSpPr txBox="1">
            <a:spLocks noChangeArrowheads="1"/>
          </p:cNvSpPr>
          <p:nvPr/>
        </p:nvSpPr>
        <p:spPr bwMode="auto">
          <a:xfrm>
            <a:off x="2667001" y="381000"/>
            <a:ext cx="51732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Figure 5.25 -- Removing a transitive dependency</a:t>
            </a:r>
          </a:p>
        </p:txBody>
      </p:sp>
      <p:sp>
        <p:nvSpPr>
          <p:cNvPr id="70659" name="Text Box 3"/>
          <p:cNvSpPr txBox="1">
            <a:spLocks noChangeArrowheads="1"/>
          </p:cNvSpPr>
          <p:nvPr/>
        </p:nvSpPr>
        <p:spPr bwMode="auto">
          <a:xfrm>
            <a:off x="3429001" y="838200"/>
            <a:ext cx="39549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(a) Decomposing the SALES relation</a:t>
            </a:r>
          </a:p>
        </p:txBody>
      </p:sp>
      <p:pic>
        <p:nvPicPr>
          <p:cNvPr id="70660" name="Picture 4" descr="D:\McFadden Slides\slide files 6\06_25a.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1"/>
            <a:ext cx="83058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208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fld id="{10399E55-9273-4233-900C-1834A69C6704}" type="slidenum">
              <a:rPr lang="en-US" altLang="en-US"/>
              <a:pPr/>
              <a:t>34</a:t>
            </a:fld>
            <a:endParaRPr lang="en-US" altLang="en-US"/>
          </a:p>
        </p:txBody>
      </p:sp>
      <p:sp>
        <p:nvSpPr>
          <p:cNvPr id="8" name="Footer Placeholder 2"/>
          <p:cNvSpPr>
            <a:spLocks noGrp="1"/>
          </p:cNvSpPr>
          <p:nvPr>
            <p:ph type="ftr" sz="quarter" idx="11"/>
          </p:nvPr>
        </p:nvSpPr>
        <p:spPr/>
        <p:txBody>
          <a:bodyPr/>
          <a:lstStyle/>
          <a:p>
            <a:r>
              <a:rPr lang="en-US" altLang="en-US"/>
              <a:t>© Prentice Hall, 2002</a:t>
            </a:r>
          </a:p>
        </p:txBody>
      </p:sp>
      <p:pic>
        <p:nvPicPr>
          <p:cNvPr id="71682" name="Picture 1026" descr="D:\McFadden Slides\slide files 6\06_25b.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066800"/>
            <a:ext cx="77724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3" name="Text Box 1027"/>
          <p:cNvSpPr txBox="1">
            <a:spLocks noChangeArrowheads="1"/>
          </p:cNvSpPr>
          <p:nvPr/>
        </p:nvSpPr>
        <p:spPr bwMode="auto">
          <a:xfrm>
            <a:off x="4114800" y="304800"/>
            <a:ext cx="34034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a:latin typeface="Arial" panose="020B0604020202020204" pitchFamily="34" charset="0"/>
              </a:rPr>
              <a:t>Figure 5.25(b) Relations in 3NF</a:t>
            </a:r>
          </a:p>
        </p:txBody>
      </p:sp>
      <p:sp>
        <p:nvSpPr>
          <p:cNvPr id="71684" name="Text Box 1028"/>
          <p:cNvSpPr txBox="1">
            <a:spLocks noChangeArrowheads="1"/>
          </p:cNvSpPr>
          <p:nvPr/>
        </p:nvSpPr>
        <p:spPr bwMode="auto">
          <a:xfrm>
            <a:off x="2514601" y="5257800"/>
            <a:ext cx="704853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600" b="1">
                <a:solidFill>
                  <a:schemeClr val="tx2"/>
                </a:solidFill>
              </a:rPr>
              <a:t>Now, there are no transitive dependencies…</a:t>
            </a:r>
          </a:p>
          <a:p>
            <a:pPr algn="l" eaLnBrk="0" hangingPunct="0"/>
            <a:r>
              <a:rPr lang="en-US" altLang="en-US" sz="2600" b="1">
                <a:solidFill>
                  <a:schemeClr val="tx2"/>
                </a:solidFill>
              </a:rPr>
              <a:t>Both relations are in 3</a:t>
            </a:r>
            <a:r>
              <a:rPr lang="en-US" altLang="en-US" sz="2600" b="1" baseline="30000">
                <a:solidFill>
                  <a:schemeClr val="tx2"/>
                </a:solidFill>
              </a:rPr>
              <a:t>rd</a:t>
            </a:r>
            <a:r>
              <a:rPr lang="en-US" altLang="en-US" sz="2600" b="1">
                <a:solidFill>
                  <a:schemeClr val="tx2"/>
                </a:solidFill>
              </a:rPr>
              <a:t> NF</a:t>
            </a:r>
          </a:p>
        </p:txBody>
      </p:sp>
      <p:sp>
        <p:nvSpPr>
          <p:cNvPr id="71685" name="Rectangle 1029"/>
          <p:cNvSpPr>
            <a:spLocks noChangeArrowheads="1"/>
          </p:cNvSpPr>
          <p:nvPr/>
        </p:nvSpPr>
        <p:spPr bwMode="auto">
          <a:xfrm>
            <a:off x="6248400" y="3810001"/>
            <a:ext cx="35052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en-US" sz="2600">
                <a:solidFill>
                  <a:schemeClr val="folHlink"/>
                </a:solidFill>
              </a:rPr>
              <a:t>CustID </a:t>
            </a:r>
            <a:r>
              <a:rPr lang="en-US" altLang="en-US" sz="2600">
                <a:solidFill>
                  <a:schemeClr val="folHlink"/>
                </a:solidFill>
                <a:sym typeface="Wingdings" panose="05000000000000000000" pitchFamily="2" charset="2"/>
              </a:rPr>
              <a:t> Name</a:t>
            </a:r>
          </a:p>
          <a:p>
            <a:pPr algn="l" eaLnBrk="0" hangingPunct="0">
              <a:spcBef>
                <a:spcPct val="50000"/>
              </a:spcBef>
            </a:pPr>
            <a:r>
              <a:rPr lang="en-US" altLang="en-US" sz="2600">
                <a:solidFill>
                  <a:schemeClr val="folHlink"/>
                </a:solidFill>
                <a:sym typeface="Wingdings" panose="05000000000000000000" pitchFamily="2" charset="2"/>
              </a:rPr>
              <a:t>CustID  Salesperson</a:t>
            </a:r>
          </a:p>
        </p:txBody>
      </p:sp>
      <p:sp>
        <p:nvSpPr>
          <p:cNvPr id="71686" name="Rectangle 1030"/>
          <p:cNvSpPr>
            <a:spLocks noChangeArrowheads="1"/>
          </p:cNvSpPr>
          <p:nvPr/>
        </p:nvSpPr>
        <p:spPr bwMode="auto">
          <a:xfrm>
            <a:off x="7162801" y="1524001"/>
            <a:ext cx="2505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spcBef>
                <a:spcPct val="50000"/>
              </a:spcBef>
            </a:pPr>
            <a:r>
              <a:rPr lang="en-US" altLang="en-US" sz="2000">
                <a:solidFill>
                  <a:schemeClr val="hlink"/>
                </a:solidFill>
                <a:sym typeface="Wingdings" panose="05000000000000000000" pitchFamily="2" charset="2"/>
              </a:rPr>
              <a:t>Salesperson  Region</a:t>
            </a:r>
          </a:p>
        </p:txBody>
      </p:sp>
    </p:spTree>
    <p:extLst>
      <p:ext uri="{BB962C8B-B14F-4D97-AF65-F5344CB8AC3E}">
        <p14:creationId xmlns:p14="http://schemas.microsoft.com/office/powerpoint/2010/main" val="4231959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anim calcmode="lin" valueType="num">
                                      <p:cBhvr additive="base">
                                        <p:cTn id="7" dur="500" fill="hold"/>
                                        <p:tgtEl>
                                          <p:spTgt spid="71686"/>
                                        </p:tgtEl>
                                        <p:attrNameLst>
                                          <p:attrName>ppt_x</p:attrName>
                                        </p:attrNameLst>
                                      </p:cBhvr>
                                      <p:tavLst>
                                        <p:tav tm="0">
                                          <p:val>
                                            <p:strVal val="0-#ppt_w/2"/>
                                          </p:val>
                                        </p:tav>
                                        <p:tav tm="100000">
                                          <p:val>
                                            <p:strVal val="#ppt_x"/>
                                          </p:val>
                                        </p:tav>
                                      </p:tavLst>
                                    </p:anim>
                                    <p:anim calcmode="lin" valueType="num">
                                      <p:cBhvr additive="base">
                                        <p:cTn id="8" dur="500" fill="hold"/>
                                        <p:tgtEl>
                                          <p:spTgt spid="716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5"/>
                                        </p:tgtEl>
                                        <p:attrNameLst>
                                          <p:attrName>style.visibility</p:attrName>
                                        </p:attrNameLst>
                                      </p:cBhvr>
                                      <p:to>
                                        <p:strVal val="visible"/>
                                      </p:to>
                                    </p:set>
                                    <p:anim calcmode="lin" valueType="num">
                                      <p:cBhvr additive="base">
                                        <p:cTn id="13" dur="500" fill="hold"/>
                                        <p:tgtEl>
                                          <p:spTgt spid="71685"/>
                                        </p:tgtEl>
                                        <p:attrNameLst>
                                          <p:attrName>ppt_x</p:attrName>
                                        </p:attrNameLst>
                                      </p:cBhvr>
                                      <p:tavLst>
                                        <p:tav tm="0">
                                          <p:val>
                                            <p:strVal val="0-#ppt_w/2"/>
                                          </p:val>
                                        </p:tav>
                                        <p:tav tm="100000">
                                          <p:val>
                                            <p:strVal val="#ppt_x"/>
                                          </p:val>
                                        </p:tav>
                                      </p:tavLst>
                                    </p:anim>
                                    <p:anim calcmode="lin" valueType="num">
                                      <p:cBhvr additive="base">
                                        <p:cTn id="14" dur="500" fill="hold"/>
                                        <p:tgtEl>
                                          <p:spTgt spid="716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71684"/>
                                        </p:tgtEl>
                                        <p:attrNameLst>
                                          <p:attrName>style.visibility</p:attrName>
                                        </p:attrNameLst>
                                      </p:cBhvr>
                                      <p:to>
                                        <p:strVal val="visible"/>
                                      </p:to>
                                    </p:set>
                                    <p:animEffect transition="in" filter="checkerboard(across)">
                                      <p:cBhvr>
                                        <p:cTn id="19" dur="5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68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05000" y="76200"/>
            <a:ext cx="8229600" cy="1143000"/>
          </a:xfrm>
        </p:spPr>
        <p:txBody>
          <a:bodyPr/>
          <a:lstStyle/>
          <a:p>
            <a:pPr eaLnBrk="1" hangingPunct="1"/>
            <a:r>
              <a:rPr lang="en-CA" altLang="en-US" b="1">
                <a:latin typeface="Arial" panose="020B0604020202020204" pitchFamily="34" charset="0"/>
              </a:rPr>
              <a:t>Third Normal Form</a:t>
            </a:r>
            <a:endParaRPr lang="en-US" altLang="en-US" b="1">
              <a:latin typeface="Arial" panose="020B0604020202020204" pitchFamily="34" charset="0"/>
            </a:endParaRPr>
          </a:p>
        </p:txBody>
      </p:sp>
      <p:sp>
        <p:nvSpPr>
          <p:cNvPr id="17"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8"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E257C0-5914-4175-80C9-E8C4A9AA85BE}" type="slidenum">
              <a:rPr lang="en-US" altLang="en-US" sz="1200">
                <a:solidFill>
                  <a:srgbClr val="898989"/>
                </a:solidFill>
              </a:rPr>
              <a:pPr/>
              <a:t>35</a:t>
            </a:fld>
            <a:endParaRPr lang="en-US" altLang="en-US" sz="1200">
              <a:solidFill>
                <a:srgbClr val="898989"/>
              </a:solidFill>
            </a:endParaRPr>
          </a:p>
        </p:txBody>
      </p:sp>
      <p:sp>
        <p:nvSpPr>
          <p:cNvPr id="24581" name="Text Box 4"/>
          <p:cNvSpPr txBox="1">
            <a:spLocks noChangeArrowheads="1"/>
          </p:cNvSpPr>
          <p:nvPr/>
        </p:nvSpPr>
        <p:spPr bwMode="auto">
          <a:xfrm>
            <a:off x="2311400" y="1993900"/>
            <a:ext cx="1600200" cy="5334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EmpNum</a:t>
            </a:r>
          </a:p>
        </p:txBody>
      </p:sp>
      <p:sp>
        <p:nvSpPr>
          <p:cNvPr id="24582" name="Text Box 5"/>
          <p:cNvSpPr txBox="1">
            <a:spLocks noChangeArrowheads="1"/>
          </p:cNvSpPr>
          <p:nvPr/>
        </p:nvSpPr>
        <p:spPr bwMode="auto">
          <a:xfrm>
            <a:off x="3911600" y="1993900"/>
            <a:ext cx="1600200" cy="5334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EmpName</a:t>
            </a:r>
          </a:p>
        </p:txBody>
      </p:sp>
      <p:sp>
        <p:nvSpPr>
          <p:cNvPr id="24583" name="Text Box 6"/>
          <p:cNvSpPr txBox="1">
            <a:spLocks noChangeArrowheads="1"/>
          </p:cNvSpPr>
          <p:nvPr/>
        </p:nvSpPr>
        <p:spPr bwMode="auto">
          <a:xfrm>
            <a:off x="5511800" y="1993900"/>
            <a:ext cx="1600200" cy="5334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DeptNum</a:t>
            </a:r>
          </a:p>
        </p:txBody>
      </p:sp>
      <p:sp>
        <p:nvSpPr>
          <p:cNvPr id="24584" name="Text Box 7"/>
          <p:cNvSpPr txBox="1">
            <a:spLocks noChangeArrowheads="1"/>
          </p:cNvSpPr>
          <p:nvPr/>
        </p:nvSpPr>
        <p:spPr bwMode="auto">
          <a:xfrm>
            <a:off x="7112000" y="1993900"/>
            <a:ext cx="1676400" cy="5334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DeptName</a:t>
            </a:r>
          </a:p>
        </p:txBody>
      </p:sp>
      <p:sp>
        <p:nvSpPr>
          <p:cNvPr id="24585" name="Freeform 8"/>
          <p:cNvSpPr>
            <a:spLocks/>
          </p:cNvSpPr>
          <p:nvPr/>
        </p:nvSpPr>
        <p:spPr bwMode="auto">
          <a:xfrm>
            <a:off x="2997200" y="1612900"/>
            <a:ext cx="1752600" cy="381000"/>
          </a:xfrm>
          <a:custGeom>
            <a:avLst/>
            <a:gdLst>
              <a:gd name="T0" fmla="*/ 0 w 1104"/>
              <a:gd name="T1" fmla="*/ 604837500 h 240"/>
              <a:gd name="T2" fmla="*/ 0 w 1104"/>
              <a:gd name="T3" fmla="*/ 0 h 240"/>
              <a:gd name="T4" fmla="*/ 2147483647 w 1104"/>
              <a:gd name="T5" fmla="*/ 0 h 240"/>
              <a:gd name="T6" fmla="*/ 2147483647 w 1104"/>
              <a:gd name="T7" fmla="*/ 6048375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240">
                <a:moveTo>
                  <a:pt x="0" y="240"/>
                </a:moveTo>
                <a:lnTo>
                  <a:pt x="0" y="0"/>
                </a:lnTo>
                <a:lnTo>
                  <a:pt x="1104" y="0"/>
                </a:lnTo>
                <a:lnTo>
                  <a:pt x="1104"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6" name="Freeform 9"/>
          <p:cNvSpPr>
            <a:spLocks/>
          </p:cNvSpPr>
          <p:nvPr/>
        </p:nvSpPr>
        <p:spPr bwMode="auto">
          <a:xfrm>
            <a:off x="4749800" y="1612900"/>
            <a:ext cx="1524000" cy="381000"/>
          </a:xfrm>
          <a:custGeom>
            <a:avLst/>
            <a:gdLst>
              <a:gd name="T0" fmla="*/ 0 w 960"/>
              <a:gd name="T1" fmla="*/ 0 h 240"/>
              <a:gd name="T2" fmla="*/ 2147483647 w 960"/>
              <a:gd name="T3" fmla="*/ 0 h 240"/>
              <a:gd name="T4" fmla="*/ 2147483647 w 960"/>
              <a:gd name="T5" fmla="*/ 604837500 h 240"/>
              <a:gd name="T6" fmla="*/ 0 60000 65536"/>
              <a:gd name="T7" fmla="*/ 0 60000 65536"/>
              <a:gd name="T8" fmla="*/ 0 60000 65536"/>
            </a:gdLst>
            <a:ahLst/>
            <a:cxnLst>
              <a:cxn ang="T6">
                <a:pos x="T0" y="T1"/>
              </a:cxn>
              <a:cxn ang="T7">
                <a:pos x="T2" y="T3"/>
              </a:cxn>
              <a:cxn ang="T8">
                <a:pos x="T4" y="T5"/>
              </a:cxn>
            </a:cxnLst>
            <a:rect l="0" t="0" r="r" b="b"/>
            <a:pathLst>
              <a:path w="960" h="240">
                <a:moveTo>
                  <a:pt x="0" y="0"/>
                </a:moveTo>
                <a:lnTo>
                  <a:pt x="960" y="0"/>
                </a:lnTo>
                <a:lnTo>
                  <a:pt x="960"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7" name="Freeform 10"/>
          <p:cNvSpPr>
            <a:spLocks/>
          </p:cNvSpPr>
          <p:nvPr/>
        </p:nvSpPr>
        <p:spPr bwMode="auto">
          <a:xfrm>
            <a:off x="6273800" y="1612900"/>
            <a:ext cx="1524000" cy="381000"/>
          </a:xfrm>
          <a:custGeom>
            <a:avLst/>
            <a:gdLst>
              <a:gd name="T0" fmla="*/ 0 w 960"/>
              <a:gd name="T1" fmla="*/ 0 h 240"/>
              <a:gd name="T2" fmla="*/ 2147483647 w 960"/>
              <a:gd name="T3" fmla="*/ 0 h 240"/>
              <a:gd name="T4" fmla="*/ 2147483647 w 960"/>
              <a:gd name="T5" fmla="*/ 604837500 h 240"/>
              <a:gd name="T6" fmla="*/ 0 60000 65536"/>
              <a:gd name="T7" fmla="*/ 0 60000 65536"/>
              <a:gd name="T8" fmla="*/ 0 60000 65536"/>
            </a:gdLst>
            <a:ahLst/>
            <a:cxnLst>
              <a:cxn ang="T6">
                <a:pos x="T0" y="T1"/>
              </a:cxn>
              <a:cxn ang="T7">
                <a:pos x="T2" y="T3"/>
              </a:cxn>
              <a:cxn ang="T8">
                <a:pos x="T4" y="T5"/>
              </a:cxn>
            </a:cxnLst>
            <a:rect l="0" t="0" r="r" b="b"/>
            <a:pathLst>
              <a:path w="960" h="240">
                <a:moveTo>
                  <a:pt x="0" y="0"/>
                </a:moveTo>
                <a:lnTo>
                  <a:pt x="960" y="0"/>
                </a:lnTo>
                <a:lnTo>
                  <a:pt x="960"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Freeform 11"/>
          <p:cNvSpPr>
            <a:spLocks/>
          </p:cNvSpPr>
          <p:nvPr/>
        </p:nvSpPr>
        <p:spPr bwMode="auto">
          <a:xfrm>
            <a:off x="6502400" y="2527300"/>
            <a:ext cx="1447800" cy="457200"/>
          </a:xfrm>
          <a:custGeom>
            <a:avLst/>
            <a:gdLst>
              <a:gd name="T0" fmla="*/ 0 w 912"/>
              <a:gd name="T1" fmla="*/ 0 h 288"/>
              <a:gd name="T2" fmla="*/ 0 w 912"/>
              <a:gd name="T3" fmla="*/ 725805000 h 288"/>
              <a:gd name="T4" fmla="*/ 2147483647 w 912"/>
              <a:gd name="T5" fmla="*/ 725805000 h 288"/>
              <a:gd name="T6" fmla="*/ 2147483647 w 91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288">
                <a:moveTo>
                  <a:pt x="0" y="0"/>
                </a:moveTo>
                <a:lnTo>
                  <a:pt x="0" y="288"/>
                </a:lnTo>
                <a:lnTo>
                  <a:pt x="912" y="288"/>
                </a:lnTo>
                <a:lnTo>
                  <a:pt x="912"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9" name="Text Box 12"/>
          <p:cNvSpPr txBox="1">
            <a:spLocks noChangeArrowheads="1"/>
          </p:cNvSpPr>
          <p:nvPr/>
        </p:nvSpPr>
        <p:spPr bwMode="auto">
          <a:xfrm>
            <a:off x="2209800" y="3136901"/>
            <a:ext cx="7924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EmpName, DeptNum, and DeptName are non-key attributes.</a:t>
            </a:r>
          </a:p>
          <a:p>
            <a:pPr>
              <a:spcBef>
                <a:spcPct val="50000"/>
              </a:spcBef>
            </a:pPr>
            <a:r>
              <a:rPr lang="en-US" altLang="en-US"/>
              <a:t>DeptNum determines DeptName, a non-key attribute, and DeptNum is not a candidate key. </a:t>
            </a:r>
          </a:p>
        </p:txBody>
      </p:sp>
      <p:sp>
        <p:nvSpPr>
          <p:cNvPr id="24590" name="Text Box 14"/>
          <p:cNvSpPr txBox="1">
            <a:spLocks noChangeArrowheads="1"/>
          </p:cNvSpPr>
          <p:nvPr/>
        </p:nvSpPr>
        <p:spPr bwMode="auto">
          <a:xfrm>
            <a:off x="2222500" y="10287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Consider this</a:t>
            </a:r>
            <a:r>
              <a:rPr lang="en-US" altLang="en-US" b="1"/>
              <a:t> Employee </a:t>
            </a:r>
            <a:r>
              <a:rPr lang="en-US" altLang="en-US"/>
              <a:t>relation</a:t>
            </a:r>
          </a:p>
        </p:txBody>
      </p:sp>
      <p:sp>
        <p:nvSpPr>
          <p:cNvPr id="24591" name="Rectangle 15"/>
          <p:cNvSpPr>
            <a:spLocks noChangeArrowheads="1"/>
          </p:cNvSpPr>
          <p:nvPr/>
        </p:nvSpPr>
        <p:spPr bwMode="auto">
          <a:xfrm>
            <a:off x="2286000" y="4813301"/>
            <a:ext cx="3962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Is the relation in 3NF? … no</a:t>
            </a:r>
          </a:p>
          <a:p>
            <a:pPr>
              <a:spcBef>
                <a:spcPct val="50000"/>
              </a:spcBef>
            </a:pPr>
            <a:r>
              <a:rPr lang="en-US" altLang="en-US"/>
              <a:t>Is the relation in 2NF? … yes</a:t>
            </a:r>
          </a:p>
        </p:txBody>
      </p:sp>
      <p:sp>
        <p:nvSpPr>
          <p:cNvPr id="24592" name="Rectangle 16"/>
          <p:cNvSpPr>
            <a:spLocks noChangeArrowheads="1"/>
          </p:cNvSpPr>
          <p:nvPr/>
        </p:nvSpPr>
        <p:spPr bwMode="auto">
          <a:xfrm>
            <a:off x="6019801" y="4848225"/>
            <a:ext cx="394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Is the relation in BCNF? … no</a:t>
            </a:r>
          </a:p>
        </p:txBody>
      </p:sp>
      <p:sp>
        <p:nvSpPr>
          <p:cNvPr id="24593" name="Text Box 17"/>
          <p:cNvSpPr txBox="1">
            <a:spLocks noChangeArrowheads="1"/>
          </p:cNvSpPr>
          <p:nvPr/>
        </p:nvSpPr>
        <p:spPr bwMode="auto">
          <a:xfrm>
            <a:off x="8077200" y="1155701"/>
            <a:ext cx="190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000" i="1"/>
              <a:t>Candidate keys are? …</a:t>
            </a:r>
          </a:p>
        </p:txBody>
      </p:sp>
    </p:spTree>
    <p:extLst>
      <p:ext uri="{BB962C8B-B14F-4D97-AF65-F5344CB8AC3E}">
        <p14:creationId xmlns:p14="http://schemas.microsoft.com/office/powerpoint/2010/main" val="23180179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CA" altLang="en-US" b="1">
                <a:latin typeface="Arial" panose="020B0604020202020204" pitchFamily="34" charset="0"/>
              </a:rPr>
              <a:t>Third Normal Form</a:t>
            </a:r>
            <a:endParaRPr lang="en-US" altLang="en-US" b="1">
              <a:latin typeface="Arial" panose="020B0604020202020204" pitchFamily="34" charset="0"/>
            </a:endParaRPr>
          </a:p>
        </p:txBody>
      </p:sp>
      <p:sp>
        <p:nvSpPr>
          <p:cNvPr id="24"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5"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C93E4DF-F796-4316-A658-43FCFB93732A}" type="slidenum">
              <a:rPr lang="en-US" altLang="en-US" sz="1200">
                <a:solidFill>
                  <a:srgbClr val="898989"/>
                </a:solidFill>
              </a:rPr>
              <a:pPr/>
              <a:t>36</a:t>
            </a:fld>
            <a:endParaRPr lang="en-US" altLang="en-US" sz="1200">
              <a:solidFill>
                <a:srgbClr val="898989"/>
              </a:solidFill>
            </a:endParaRPr>
          </a:p>
        </p:txBody>
      </p:sp>
      <p:grpSp>
        <p:nvGrpSpPr>
          <p:cNvPr id="25605" name="Group 23"/>
          <p:cNvGrpSpPr>
            <a:grpSpLocks/>
          </p:cNvGrpSpPr>
          <p:nvPr/>
        </p:nvGrpSpPr>
        <p:grpSpPr bwMode="auto">
          <a:xfrm>
            <a:off x="2209800" y="1371600"/>
            <a:ext cx="7924800" cy="3741738"/>
            <a:chOff x="432" y="864"/>
            <a:chExt cx="4992" cy="2357"/>
          </a:xfrm>
        </p:grpSpPr>
        <p:sp>
          <p:nvSpPr>
            <p:cNvPr id="25607" name="Text Box 3"/>
            <p:cNvSpPr txBox="1">
              <a:spLocks noChangeArrowheads="1"/>
            </p:cNvSpPr>
            <p:nvPr/>
          </p:nvSpPr>
          <p:spPr bwMode="auto">
            <a:xfrm>
              <a:off x="624" y="1104"/>
              <a:ext cx="1008"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EmpNum</a:t>
              </a:r>
            </a:p>
          </p:txBody>
        </p:sp>
        <p:sp>
          <p:nvSpPr>
            <p:cNvPr id="25608" name="Text Box 4"/>
            <p:cNvSpPr txBox="1">
              <a:spLocks noChangeArrowheads="1"/>
            </p:cNvSpPr>
            <p:nvPr/>
          </p:nvSpPr>
          <p:spPr bwMode="auto">
            <a:xfrm>
              <a:off x="1632" y="1104"/>
              <a:ext cx="1008"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EmpName</a:t>
              </a:r>
            </a:p>
          </p:txBody>
        </p:sp>
        <p:sp>
          <p:nvSpPr>
            <p:cNvPr id="25609" name="Text Box 5"/>
            <p:cNvSpPr txBox="1">
              <a:spLocks noChangeArrowheads="1"/>
            </p:cNvSpPr>
            <p:nvPr/>
          </p:nvSpPr>
          <p:spPr bwMode="auto">
            <a:xfrm>
              <a:off x="2640" y="1104"/>
              <a:ext cx="1008"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DeptNum</a:t>
              </a:r>
            </a:p>
          </p:txBody>
        </p:sp>
        <p:sp>
          <p:nvSpPr>
            <p:cNvPr id="25610" name="Text Box 6"/>
            <p:cNvSpPr txBox="1">
              <a:spLocks noChangeArrowheads="1"/>
            </p:cNvSpPr>
            <p:nvPr/>
          </p:nvSpPr>
          <p:spPr bwMode="auto">
            <a:xfrm>
              <a:off x="3648" y="1104"/>
              <a:ext cx="1056"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DeptName</a:t>
              </a:r>
            </a:p>
          </p:txBody>
        </p:sp>
        <p:sp>
          <p:nvSpPr>
            <p:cNvPr id="25611" name="Freeform 7"/>
            <p:cNvSpPr>
              <a:spLocks/>
            </p:cNvSpPr>
            <p:nvPr/>
          </p:nvSpPr>
          <p:spPr bwMode="auto">
            <a:xfrm>
              <a:off x="1056" y="864"/>
              <a:ext cx="1104" cy="240"/>
            </a:xfrm>
            <a:custGeom>
              <a:avLst/>
              <a:gdLst>
                <a:gd name="T0" fmla="*/ 0 w 1104"/>
                <a:gd name="T1" fmla="*/ 240 h 240"/>
                <a:gd name="T2" fmla="*/ 0 w 1104"/>
                <a:gd name="T3" fmla="*/ 0 h 240"/>
                <a:gd name="T4" fmla="*/ 1104 w 1104"/>
                <a:gd name="T5" fmla="*/ 0 h 240"/>
                <a:gd name="T6" fmla="*/ 1104 w 1104"/>
                <a:gd name="T7" fmla="*/ 24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04" h="240">
                  <a:moveTo>
                    <a:pt x="0" y="240"/>
                  </a:moveTo>
                  <a:lnTo>
                    <a:pt x="0" y="0"/>
                  </a:lnTo>
                  <a:lnTo>
                    <a:pt x="1104" y="0"/>
                  </a:lnTo>
                  <a:lnTo>
                    <a:pt x="1104"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2" name="Freeform 8"/>
            <p:cNvSpPr>
              <a:spLocks/>
            </p:cNvSpPr>
            <p:nvPr/>
          </p:nvSpPr>
          <p:spPr bwMode="auto">
            <a:xfrm>
              <a:off x="2160" y="864"/>
              <a:ext cx="960" cy="240"/>
            </a:xfrm>
            <a:custGeom>
              <a:avLst/>
              <a:gdLst>
                <a:gd name="T0" fmla="*/ 0 w 960"/>
                <a:gd name="T1" fmla="*/ 0 h 240"/>
                <a:gd name="T2" fmla="*/ 960 w 960"/>
                <a:gd name="T3" fmla="*/ 0 h 240"/>
                <a:gd name="T4" fmla="*/ 960 w 960"/>
                <a:gd name="T5" fmla="*/ 240 h 240"/>
                <a:gd name="T6" fmla="*/ 0 60000 65536"/>
                <a:gd name="T7" fmla="*/ 0 60000 65536"/>
                <a:gd name="T8" fmla="*/ 0 60000 65536"/>
              </a:gdLst>
              <a:ahLst/>
              <a:cxnLst>
                <a:cxn ang="T6">
                  <a:pos x="T0" y="T1"/>
                </a:cxn>
                <a:cxn ang="T7">
                  <a:pos x="T2" y="T3"/>
                </a:cxn>
                <a:cxn ang="T8">
                  <a:pos x="T4" y="T5"/>
                </a:cxn>
              </a:cxnLst>
              <a:rect l="0" t="0" r="r" b="b"/>
              <a:pathLst>
                <a:path w="960" h="240">
                  <a:moveTo>
                    <a:pt x="0" y="0"/>
                  </a:moveTo>
                  <a:lnTo>
                    <a:pt x="960" y="0"/>
                  </a:lnTo>
                  <a:lnTo>
                    <a:pt x="960"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3" name="Freeform 9"/>
            <p:cNvSpPr>
              <a:spLocks/>
            </p:cNvSpPr>
            <p:nvPr/>
          </p:nvSpPr>
          <p:spPr bwMode="auto">
            <a:xfrm>
              <a:off x="3120" y="864"/>
              <a:ext cx="960" cy="240"/>
            </a:xfrm>
            <a:custGeom>
              <a:avLst/>
              <a:gdLst>
                <a:gd name="T0" fmla="*/ 0 w 960"/>
                <a:gd name="T1" fmla="*/ 0 h 240"/>
                <a:gd name="T2" fmla="*/ 960 w 960"/>
                <a:gd name="T3" fmla="*/ 0 h 240"/>
                <a:gd name="T4" fmla="*/ 960 w 960"/>
                <a:gd name="T5" fmla="*/ 240 h 240"/>
                <a:gd name="T6" fmla="*/ 0 60000 65536"/>
                <a:gd name="T7" fmla="*/ 0 60000 65536"/>
                <a:gd name="T8" fmla="*/ 0 60000 65536"/>
              </a:gdLst>
              <a:ahLst/>
              <a:cxnLst>
                <a:cxn ang="T6">
                  <a:pos x="T0" y="T1"/>
                </a:cxn>
                <a:cxn ang="T7">
                  <a:pos x="T2" y="T3"/>
                </a:cxn>
                <a:cxn ang="T8">
                  <a:pos x="T4" y="T5"/>
                </a:cxn>
              </a:cxnLst>
              <a:rect l="0" t="0" r="r" b="b"/>
              <a:pathLst>
                <a:path w="960" h="240">
                  <a:moveTo>
                    <a:pt x="0" y="0"/>
                  </a:moveTo>
                  <a:lnTo>
                    <a:pt x="960" y="0"/>
                  </a:lnTo>
                  <a:lnTo>
                    <a:pt x="960" y="24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4" name="Freeform 10"/>
            <p:cNvSpPr>
              <a:spLocks/>
            </p:cNvSpPr>
            <p:nvPr/>
          </p:nvSpPr>
          <p:spPr bwMode="auto">
            <a:xfrm>
              <a:off x="3264" y="1440"/>
              <a:ext cx="912" cy="288"/>
            </a:xfrm>
            <a:custGeom>
              <a:avLst/>
              <a:gdLst>
                <a:gd name="T0" fmla="*/ 0 w 912"/>
                <a:gd name="T1" fmla="*/ 0 h 288"/>
                <a:gd name="T2" fmla="*/ 0 w 912"/>
                <a:gd name="T3" fmla="*/ 288 h 288"/>
                <a:gd name="T4" fmla="*/ 912 w 912"/>
                <a:gd name="T5" fmla="*/ 288 h 288"/>
                <a:gd name="T6" fmla="*/ 912 w 912"/>
                <a:gd name="T7" fmla="*/ 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12" h="288">
                  <a:moveTo>
                    <a:pt x="0" y="0"/>
                  </a:moveTo>
                  <a:lnTo>
                    <a:pt x="0" y="288"/>
                  </a:lnTo>
                  <a:lnTo>
                    <a:pt x="912" y="288"/>
                  </a:lnTo>
                  <a:lnTo>
                    <a:pt x="912" y="0"/>
                  </a:lnTo>
                </a:path>
              </a:pathLst>
            </a:custGeom>
            <a:noFill/>
            <a:ln w="9525">
              <a:solidFill>
                <a:schemeClr val="tx1"/>
              </a:solidFill>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5" name="Text Box 11"/>
            <p:cNvSpPr txBox="1">
              <a:spLocks noChangeArrowheads="1"/>
            </p:cNvSpPr>
            <p:nvPr/>
          </p:nvSpPr>
          <p:spPr bwMode="auto">
            <a:xfrm>
              <a:off x="432" y="1824"/>
              <a:ext cx="499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We correct the situation by decomposing the original relation into two 3NF relations. Note the decomposition is </a:t>
              </a:r>
              <a:r>
                <a:rPr lang="en-US" altLang="en-US" i="1"/>
                <a:t>lossless</a:t>
              </a:r>
              <a:r>
                <a:rPr lang="en-US" altLang="en-US"/>
                <a:t>.</a:t>
              </a:r>
            </a:p>
          </p:txBody>
        </p:sp>
        <p:grpSp>
          <p:nvGrpSpPr>
            <p:cNvPr id="25616" name="Group 21"/>
            <p:cNvGrpSpPr>
              <a:grpSpLocks/>
            </p:cNvGrpSpPr>
            <p:nvPr/>
          </p:nvGrpSpPr>
          <p:grpSpPr bwMode="auto">
            <a:xfrm>
              <a:off x="480" y="2885"/>
              <a:ext cx="2832" cy="336"/>
              <a:chOff x="480" y="2976"/>
              <a:chExt cx="2676" cy="336"/>
            </a:xfrm>
          </p:grpSpPr>
          <p:sp>
            <p:nvSpPr>
              <p:cNvPr id="25622" name="Text Box 12"/>
              <p:cNvSpPr txBox="1">
                <a:spLocks noChangeArrowheads="1"/>
              </p:cNvSpPr>
              <p:nvPr/>
            </p:nvSpPr>
            <p:spPr bwMode="auto">
              <a:xfrm>
                <a:off x="480" y="2976"/>
                <a:ext cx="892"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EmpNum</a:t>
                </a:r>
                <a:endParaRPr lang="en-US" altLang="en-US" u="sng"/>
              </a:p>
            </p:txBody>
          </p:sp>
          <p:sp>
            <p:nvSpPr>
              <p:cNvPr id="25623" name="Text Box 13"/>
              <p:cNvSpPr txBox="1">
                <a:spLocks noChangeArrowheads="1"/>
              </p:cNvSpPr>
              <p:nvPr/>
            </p:nvSpPr>
            <p:spPr bwMode="auto">
              <a:xfrm>
                <a:off x="1372" y="2976"/>
                <a:ext cx="892"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EmpName</a:t>
                </a:r>
              </a:p>
            </p:txBody>
          </p:sp>
          <p:sp>
            <p:nvSpPr>
              <p:cNvPr id="25624" name="Text Box 14"/>
              <p:cNvSpPr txBox="1">
                <a:spLocks noChangeArrowheads="1"/>
              </p:cNvSpPr>
              <p:nvPr/>
            </p:nvSpPr>
            <p:spPr bwMode="auto">
              <a:xfrm>
                <a:off x="2264" y="2976"/>
                <a:ext cx="892"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DeptNum</a:t>
                </a:r>
              </a:p>
            </p:txBody>
          </p:sp>
        </p:grpSp>
        <p:grpSp>
          <p:nvGrpSpPr>
            <p:cNvPr id="25617" name="Group 22"/>
            <p:cNvGrpSpPr>
              <a:grpSpLocks/>
            </p:cNvGrpSpPr>
            <p:nvPr/>
          </p:nvGrpSpPr>
          <p:grpSpPr bwMode="auto">
            <a:xfrm>
              <a:off x="3408" y="2885"/>
              <a:ext cx="1872" cy="336"/>
              <a:chOff x="3453" y="2885"/>
              <a:chExt cx="1827" cy="336"/>
            </a:xfrm>
          </p:grpSpPr>
          <p:sp>
            <p:nvSpPr>
              <p:cNvPr id="25620" name="Text Box 15"/>
              <p:cNvSpPr txBox="1">
                <a:spLocks noChangeArrowheads="1"/>
              </p:cNvSpPr>
              <p:nvPr/>
            </p:nvSpPr>
            <p:spPr bwMode="auto">
              <a:xfrm>
                <a:off x="4345" y="2885"/>
                <a:ext cx="935"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DeptName</a:t>
                </a:r>
              </a:p>
            </p:txBody>
          </p:sp>
          <p:sp>
            <p:nvSpPr>
              <p:cNvPr id="25621" name="Text Box 16"/>
              <p:cNvSpPr txBox="1">
                <a:spLocks noChangeArrowheads="1"/>
              </p:cNvSpPr>
              <p:nvPr/>
            </p:nvSpPr>
            <p:spPr bwMode="auto">
              <a:xfrm>
                <a:off x="3453" y="2885"/>
                <a:ext cx="892"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DeptNum</a:t>
                </a:r>
              </a:p>
            </p:txBody>
          </p:sp>
        </p:grpSp>
        <p:sp>
          <p:nvSpPr>
            <p:cNvPr id="25618" name="AutoShape 17"/>
            <p:cNvSpPr>
              <a:spLocks noChangeArrowheads="1"/>
            </p:cNvSpPr>
            <p:nvPr/>
          </p:nvSpPr>
          <p:spPr bwMode="auto">
            <a:xfrm rot="1705028">
              <a:off x="1968" y="2448"/>
              <a:ext cx="288" cy="336"/>
            </a:xfrm>
            <a:prstGeom prst="downArrow">
              <a:avLst>
                <a:gd name="adj1" fmla="val 50000"/>
                <a:gd name="adj2" fmla="val 291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19" name="AutoShape 18"/>
            <p:cNvSpPr>
              <a:spLocks noChangeArrowheads="1"/>
            </p:cNvSpPr>
            <p:nvPr/>
          </p:nvSpPr>
          <p:spPr bwMode="auto">
            <a:xfrm rot="-1696111">
              <a:off x="3552" y="2400"/>
              <a:ext cx="288" cy="336"/>
            </a:xfrm>
            <a:prstGeom prst="downArrow">
              <a:avLst>
                <a:gd name="adj1" fmla="val 50000"/>
                <a:gd name="adj2" fmla="val 291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25606" name="Text Box 19"/>
          <p:cNvSpPr txBox="1">
            <a:spLocks noChangeArrowheads="1"/>
          </p:cNvSpPr>
          <p:nvPr/>
        </p:nvSpPr>
        <p:spPr bwMode="auto">
          <a:xfrm>
            <a:off x="2233613" y="5257801"/>
            <a:ext cx="5943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Verify these two relations are in 3NF.</a:t>
            </a:r>
          </a:p>
        </p:txBody>
      </p:sp>
    </p:spTree>
    <p:extLst>
      <p:ext uri="{BB962C8B-B14F-4D97-AF65-F5344CB8AC3E}">
        <p14:creationId xmlns:p14="http://schemas.microsoft.com/office/powerpoint/2010/main" val="456994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1C21D42-0264-4B5B-9C0B-6CB77ACF0CE3}" type="slidenum">
              <a:rPr lang="en-US" altLang="en-US"/>
              <a:pPr/>
              <a:t>37</a:t>
            </a:fld>
            <a:endParaRPr lang="en-US" altLang="en-US"/>
          </a:p>
        </p:txBody>
      </p:sp>
      <p:sp>
        <p:nvSpPr>
          <p:cNvPr id="5" name="Footer Placeholder 4"/>
          <p:cNvSpPr>
            <a:spLocks noGrp="1"/>
          </p:cNvSpPr>
          <p:nvPr>
            <p:ph type="ftr" sz="quarter" idx="11"/>
          </p:nvPr>
        </p:nvSpPr>
        <p:spPr/>
        <p:txBody>
          <a:bodyPr/>
          <a:lstStyle/>
          <a:p>
            <a:r>
              <a:rPr lang="en-US" altLang="en-US"/>
              <a:t>© Prentice Hall, 2002</a:t>
            </a:r>
          </a:p>
        </p:txBody>
      </p:sp>
      <p:sp>
        <p:nvSpPr>
          <p:cNvPr id="101378" name="Rectangle 2"/>
          <p:cNvSpPr>
            <a:spLocks noGrp="1" noChangeArrowheads="1"/>
          </p:cNvSpPr>
          <p:nvPr>
            <p:ph type="title"/>
          </p:nvPr>
        </p:nvSpPr>
        <p:spPr>
          <a:xfrm>
            <a:off x="2209800" y="304800"/>
            <a:ext cx="7772400" cy="1143000"/>
          </a:xfrm>
        </p:spPr>
        <p:txBody>
          <a:bodyPr>
            <a:normAutofit/>
          </a:bodyPr>
          <a:lstStyle/>
          <a:p>
            <a:r>
              <a:rPr lang="en-US" altLang="en-US" dirty="0"/>
              <a:t>Other Normal Forms</a:t>
            </a:r>
          </a:p>
        </p:txBody>
      </p:sp>
      <p:sp>
        <p:nvSpPr>
          <p:cNvPr id="101379" name="Rectangle 3"/>
          <p:cNvSpPr>
            <a:spLocks noGrp="1" noChangeArrowheads="1"/>
          </p:cNvSpPr>
          <p:nvPr>
            <p:ph type="body" idx="1"/>
          </p:nvPr>
        </p:nvSpPr>
        <p:spPr>
          <a:xfrm>
            <a:off x="2057400" y="1752600"/>
            <a:ext cx="8610600" cy="4114800"/>
          </a:xfrm>
        </p:spPr>
        <p:txBody>
          <a:bodyPr>
            <a:normAutofit lnSpcReduction="10000"/>
          </a:bodyPr>
          <a:lstStyle/>
          <a:p>
            <a:pPr>
              <a:lnSpc>
                <a:spcPct val="90000"/>
              </a:lnSpc>
            </a:pPr>
            <a:r>
              <a:rPr lang="en-US" altLang="en-US" sz="2800" dirty="0"/>
              <a:t>Boyce-Codd NF</a:t>
            </a:r>
          </a:p>
          <a:p>
            <a:pPr lvl="1">
              <a:lnSpc>
                <a:spcPct val="90000"/>
              </a:lnSpc>
            </a:pPr>
            <a:r>
              <a:rPr lang="en-US" altLang="en-US" sz="2400" dirty="0"/>
              <a:t>All determinants are candidate keys…there is no determinant that is not a unique identifier</a:t>
            </a:r>
          </a:p>
          <a:p>
            <a:pPr>
              <a:lnSpc>
                <a:spcPct val="90000"/>
              </a:lnSpc>
            </a:pPr>
            <a:r>
              <a:rPr lang="en-US" altLang="en-US" sz="2800" dirty="0"/>
              <a:t>4</a:t>
            </a:r>
            <a:r>
              <a:rPr lang="en-US" altLang="en-US" sz="2800" baseline="30000" dirty="0"/>
              <a:t>th</a:t>
            </a:r>
            <a:r>
              <a:rPr lang="en-US" altLang="en-US" sz="2800" dirty="0"/>
              <a:t> NF</a:t>
            </a:r>
          </a:p>
          <a:p>
            <a:pPr lvl="1">
              <a:lnSpc>
                <a:spcPct val="90000"/>
              </a:lnSpc>
            </a:pPr>
            <a:r>
              <a:rPr lang="en-US" altLang="en-US" sz="2400" dirty="0"/>
              <a:t>No multivalued dependencies</a:t>
            </a:r>
          </a:p>
          <a:p>
            <a:pPr>
              <a:lnSpc>
                <a:spcPct val="90000"/>
              </a:lnSpc>
            </a:pPr>
            <a:r>
              <a:rPr lang="en-US" altLang="en-US" sz="2800" dirty="0"/>
              <a:t>5</a:t>
            </a:r>
            <a:r>
              <a:rPr lang="en-US" altLang="en-US" sz="2800" baseline="30000" dirty="0"/>
              <a:t>th</a:t>
            </a:r>
            <a:r>
              <a:rPr lang="en-US" altLang="en-US" sz="2800" dirty="0"/>
              <a:t> NF </a:t>
            </a:r>
          </a:p>
          <a:p>
            <a:pPr lvl="1">
              <a:lnSpc>
                <a:spcPct val="90000"/>
              </a:lnSpc>
            </a:pPr>
            <a:r>
              <a:rPr lang="en-US" altLang="en-US" sz="2400" dirty="0"/>
              <a:t>No “lossless joins” </a:t>
            </a:r>
          </a:p>
          <a:p>
            <a:pPr>
              <a:lnSpc>
                <a:spcPct val="90000"/>
              </a:lnSpc>
            </a:pPr>
            <a:r>
              <a:rPr lang="en-US" altLang="en-US" sz="2800" dirty="0"/>
              <a:t>Domain-key NF</a:t>
            </a:r>
          </a:p>
          <a:p>
            <a:pPr lvl="1">
              <a:lnSpc>
                <a:spcPct val="90000"/>
              </a:lnSpc>
            </a:pPr>
            <a:r>
              <a:rPr lang="en-US" altLang="en-US" sz="2400" dirty="0"/>
              <a:t>The “ultimate” NF…perfect elimination of all possible anomalies</a:t>
            </a:r>
          </a:p>
          <a:p>
            <a:pPr lvl="1">
              <a:lnSpc>
                <a:spcPct val="90000"/>
              </a:lnSpc>
            </a:pPr>
            <a:endParaRPr lang="en-US" altLang="en-US" sz="2400" dirty="0"/>
          </a:p>
        </p:txBody>
      </p:sp>
    </p:spTree>
    <p:extLst>
      <p:ext uri="{BB962C8B-B14F-4D97-AF65-F5344CB8AC3E}">
        <p14:creationId xmlns:p14="http://schemas.microsoft.com/office/powerpoint/2010/main" val="3200485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calcmode="lin" valueType="num">
                                      <p:cBhvr additive="base">
                                        <p:cTn id="7" dur="5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13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anim calcmode="lin" valueType="num">
                                      <p:cBhvr additive="base">
                                        <p:cTn id="11" dur="5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1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 calcmode="lin" valueType="num">
                                      <p:cBhvr additive="base">
                                        <p:cTn id="17" dur="5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13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1379">
                                            <p:txEl>
                                              <p:pRg st="3" end="3"/>
                                            </p:txEl>
                                          </p:spTgt>
                                        </p:tgtEl>
                                        <p:attrNameLst>
                                          <p:attrName>style.visibility</p:attrName>
                                        </p:attrNameLst>
                                      </p:cBhvr>
                                      <p:to>
                                        <p:strVal val="visible"/>
                                      </p:to>
                                    </p:set>
                                    <p:anim calcmode="lin" valueType="num">
                                      <p:cBhvr additive="base">
                                        <p:cTn id="21" dur="5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1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 calcmode="lin" valueType="num">
                                      <p:cBhvr additive="base">
                                        <p:cTn id="27" dur="5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137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1379">
                                            <p:txEl>
                                              <p:pRg st="5" end="5"/>
                                            </p:txEl>
                                          </p:spTgt>
                                        </p:tgtEl>
                                        <p:attrNameLst>
                                          <p:attrName>style.visibility</p:attrName>
                                        </p:attrNameLst>
                                      </p:cBhvr>
                                      <p:to>
                                        <p:strVal val="visible"/>
                                      </p:to>
                                    </p:set>
                                    <p:anim calcmode="lin" valueType="num">
                                      <p:cBhvr additive="base">
                                        <p:cTn id="31" dur="500" fill="hold"/>
                                        <p:tgtEl>
                                          <p:spTgt spid="10137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3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1379">
                                            <p:txEl>
                                              <p:pRg st="6" end="6"/>
                                            </p:txEl>
                                          </p:spTgt>
                                        </p:tgtEl>
                                        <p:attrNameLst>
                                          <p:attrName>style.visibility</p:attrName>
                                        </p:attrNameLst>
                                      </p:cBhvr>
                                      <p:to>
                                        <p:strVal val="visible"/>
                                      </p:to>
                                    </p:set>
                                    <p:anim calcmode="lin" valueType="num">
                                      <p:cBhvr additive="base">
                                        <p:cTn id="37" dur="5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1379">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1379">
                                            <p:txEl>
                                              <p:pRg st="7" end="7"/>
                                            </p:txEl>
                                          </p:spTgt>
                                        </p:tgtEl>
                                        <p:attrNameLst>
                                          <p:attrName>style.visibility</p:attrName>
                                        </p:attrNameLst>
                                      </p:cBhvr>
                                      <p:to>
                                        <p:strVal val="visible"/>
                                      </p:to>
                                    </p:set>
                                    <p:anim calcmode="lin" valueType="num">
                                      <p:cBhvr additive="base">
                                        <p:cTn id="41" dur="500" fill="hold"/>
                                        <p:tgtEl>
                                          <p:spTgt spid="101379">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137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1433946" y="2085109"/>
            <a:ext cx="9386454" cy="4537364"/>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lvl="1">
              <a:lnSpc>
                <a:spcPct val="90000"/>
              </a:lnSpc>
              <a:spcBef>
                <a:spcPct val="60000"/>
              </a:spcBef>
            </a:pPr>
            <a:r>
              <a:rPr lang="en-US" altLang="en-US" sz="2000" b="1" dirty="0">
                <a:latin typeface="Tahoma" panose="020B0604030504040204" pitchFamily="34" charset="0"/>
              </a:rPr>
              <a:t>A table is in </a:t>
            </a:r>
            <a:r>
              <a:rPr lang="en-US" altLang="en-US" sz="2000" b="1" dirty="0">
                <a:solidFill>
                  <a:srgbClr val="D60093"/>
                </a:solidFill>
                <a:latin typeface="Tahoma" panose="020B0604030504040204" pitchFamily="34" charset="0"/>
              </a:rPr>
              <a:t>Boyce-Codd normal form</a:t>
            </a:r>
            <a:r>
              <a:rPr lang="en-US" altLang="en-US" sz="2000" b="1" dirty="0">
                <a:latin typeface="Tahoma" panose="020B0604030504040204" pitchFamily="34" charset="0"/>
              </a:rPr>
              <a:t> (</a:t>
            </a:r>
            <a:r>
              <a:rPr lang="en-US" altLang="en-US" sz="2000" b="1" dirty="0">
                <a:solidFill>
                  <a:srgbClr val="D60093"/>
                </a:solidFill>
                <a:latin typeface="Tahoma" panose="020B0604030504040204" pitchFamily="34" charset="0"/>
              </a:rPr>
              <a:t>BCNF</a:t>
            </a:r>
            <a:r>
              <a:rPr lang="en-US" altLang="en-US" sz="2000" b="1" dirty="0">
                <a:latin typeface="Tahoma" panose="020B0604030504040204" pitchFamily="34" charset="0"/>
              </a:rPr>
              <a:t>) if every determinant in the table is a candidate key.</a:t>
            </a:r>
          </a:p>
          <a:p>
            <a:pPr lvl="2">
              <a:lnSpc>
                <a:spcPct val="90000"/>
              </a:lnSpc>
              <a:spcBef>
                <a:spcPct val="60000"/>
              </a:spcBef>
              <a:buFont typeface="Wingdings" panose="05000000000000000000" pitchFamily="2" charset="2"/>
              <a:buNone/>
            </a:pPr>
            <a:r>
              <a:rPr lang="en-US" altLang="en-US" b="1" dirty="0">
                <a:latin typeface="Tahoma" panose="020B0604030504040204" pitchFamily="34" charset="0"/>
              </a:rPr>
              <a:t>	</a:t>
            </a:r>
            <a:r>
              <a:rPr lang="en-US" altLang="en-US" b="1" dirty="0">
                <a:solidFill>
                  <a:srgbClr val="0000FF"/>
                </a:solidFill>
                <a:latin typeface="Tahoma" panose="020B0604030504040204" pitchFamily="34" charset="0"/>
              </a:rPr>
              <a:t>(A determinant is any attribute whose value determines other values with a row.)</a:t>
            </a:r>
          </a:p>
          <a:p>
            <a:pPr lvl="1">
              <a:lnSpc>
                <a:spcPct val="90000"/>
              </a:lnSpc>
              <a:spcBef>
                <a:spcPct val="60000"/>
              </a:spcBef>
            </a:pPr>
            <a:r>
              <a:rPr lang="en-US" altLang="en-US" sz="2000" b="1" dirty="0">
                <a:latin typeface="Tahoma" panose="020B0604030504040204" pitchFamily="34" charset="0"/>
              </a:rPr>
              <a:t>If a table contains only one candidate key, the 3NF and the BCNF are equivalent.</a:t>
            </a:r>
          </a:p>
          <a:p>
            <a:pPr lvl="1">
              <a:lnSpc>
                <a:spcPct val="90000"/>
              </a:lnSpc>
              <a:spcBef>
                <a:spcPct val="60000"/>
              </a:spcBef>
            </a:pPr>
            <a:r>
              <a:rPr lang="en-US" altLang="en-US" sz="2000" b="1" dirty="0">
                <a:latin typeface="Tahoma" panose="020B0604030504040204" pitchFamily="34" charset="0"/>
              </a:rPr>
              <a:t>BCNF is a special case of 3NF.</a:t>
            </a:r>
          </a:p>
        </p:txBody>
      </p:sp>
      <p:sp>
        <p:nvSpPr>
          <p:cNvPr id="41989" name="Rectangle 5"/>
          <p:cNvSpPr>
            <a:spLocks noGrp="1" noChangeArrowheads="1"/>
          </p:cNvSpPr>
          <p:nvPr>
            <p:ph type="title"/>
          </p:nvPr>
        </p:nvSpPr>
        <p:spPr>
          <a:xfrm>
            <a:off x="2438400" y="762000"/>
            <a:ext cx="7924800" cy="11430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5F5F5F"/>
                  </a:outerShdw>
                </a:effectLst>
              </a14:hiddenEffects>
            </a:ext>
          </a:extLst>
        </p:spPr>
        <p:txBody>
          <a:bodyPr vert="horz" lIns="90488" tIns="44450" rIns="90488" bIns="44450" rtlCol="0" anchor="ctr">
            <a:normAutofit/>
          </a:bodyPr>
          <a:lstStyle/>
          <a:p>
            <a:r>
              <a:rPr lang="en-US" altLang="en-US" sz="3500">
                <a:solidFill>
                  <a:srgbClr val="0000CC"/>
                </a:solidFill>
                <a:latin typeface="Tahoma" panose="020B0604030504040204" pitchFamily="34" charset="0"/>
              </a:rPr>
              <a:t>Boyce-Codd Normal Form (</a:t>
            </a:r>
            <a:r>
              <a:rPr lang="en-US" altLang="en-US" sz="3500">
                <a:solidFill>
                  <a:srgbClr val="FF0000"/>
                </a:solidFill>
                <a:latin typeface="Tahoma" panose="020B0604030504040204" pitchFamily="34" charset="0"/>
              </a:rPr>
              <a:t>BCNF</a:t>
            </a:r>
            <a:r>
              <a:rPr lang="en-US" altLang="en-US" sz="3500">
                <a:solidFill>
                  <a:srgbClr val="0000CC"/>
                </a:solidFill>
                <a:latin typeface="Tahoma" panose="020B0604030504040204" pitchFamily="34" charset="0"/>
              </a:rPr>
              <a:t>)</a:t>
            </a:r>
          </a:p>
        </p:txBody>
      </p:sp>
    </p:spTree>
    <p:extLst>
      <p:ext uri="{BB962C8B-B14F-4D97-AF65-F5344CB8AC3E}">
        <p14:creationId xmlns:p14="http://schemas.microsoft.com/office/powerpoint/2010/main" val="382410130"/>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2743201" y="762001"/>
            <a:ext cx="53181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500" b="1">
                <a:solidFill>
                  <a:srgbClr val="3333CC"/>
                </a:solidFill>
                <a:latin typeface="Tahoma" panose="020B0604030504040204" pitchFamily="34" charset="0"/>
              </a:rPr>
              <a:t>A Table That Is In 3NF </a:t>
            </a:r>
            <a:br>
              <a:rPr lang="en-US" altLang="en-US" sz="3500" b="1">
                <a:solidFill>
                  <a:srgbClr val="3333CC"/>
                </a:solidFill>
                <a:latin typeface="Tahoma" panose="020B0604030504040204" pitchFamily="34" charset="0"/>
              </a:rPr>
            </a:br>
            <a:r>
              <a:rPr lang="en-US" altLang="en-US" sz="3500" b="1">
                <a:solidFill>
                  <a:srgbClr val="3333CC"/>
                </a:solidFill>
                <a:latin typeface="Tahoma" panose="020B0604030504040204" pitchFamily="34" charset="0"/>
              </a:rPr>
              <a:t>But Not In BCNF</a:t>
            </a:r>
          </a:p>
        </p:txBody>
      </p:sp>
      <p:pic>
        <p:nvPicPr>
          <p:cNvPr id="440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389" y="2690813"/>
            <a:ext cx="6657975"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373248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830B99E8-E881-4936-814D-6629F31C66D3}" type="slidenum">
              <a:rPr lang="en-US" altLang="en-US"/>
              <a:pPr/>
              <a:t>4</a:t>
            </a:fld>
            <a:endParaRPr lang="en-US" altLang="en-US"/>
          </a:p>
        </p:txBody>
      </p:sp>
      <p:sp>
        <p:nvSpPr>
          <p:cNvPr id="9" name="Footer Placeholder 4"/>
          <p:cNvSpPr>
            <a:spLocks noGrp="1"/>
          </p:cNvSpPr>
          <p:nvPr>
            <p:ph type="ftr" sz="quarter" idx="11"/>
          </p:nvPr>
        </p:nvSpPr>
        <p:spPr/>
        <p:txBody>
          <a:bodyPr/>
          <a:lstStyle/>
          <a:p>
            <a:r>
              <a:rPr lang="en-US" altLang="en-US"/>
              <a:t>© Prentice Hall, 2002</a:t>
            </a:r>
          </a:p>
        </p:txBody>
      </p:sp>
      <p:sp>
        <p:nvSpPr>
          <p:cNvPr id="91138" name="Rectangle 2"/>
          <p:cNvSpPr>
            <a:spLocks noGrp="1" noChangeArrowheads="1"/>
          </p:cNvSpPr>
          <p:nvPr>
            <p:ph type="title"/>
          </p:nvPr>
        </p:nvSpPr>
        <p:spPr>
          <a:xfrm>
            <a:off x="2209800" y="0"/>
            <a:ext cx="7772400" cy="762000"/>
          </a:xfrm>
        </p:spPr>
        <p:txBody>
          <a:bodyPr/>
          <a:lstStyle/>
          <a:p>
            <a:r>
              <a:rPr lang="en-US" altLang="en-US" sz="3600"/>
              <a:t>Example – Figure 5.2b</a:t>
            </a:r>
          </a:p>
        </p:txBody>
      </p:sp>
      <p:sp>
        <p:nvSpPr>
          <p:cNvPr id="91142" name="Text Box 6"/>
          <p:cNvSpPr txBox="1">
            <a:spLocks noChangeArrowheads="1"/>
          </p:cNvSpPr>
          <p:nvPr/>
        </p:nvSpPr>
        <p:spPr bwMode="auto">
          <a:xfrm>
            <a:off x="1828800" y="5027614"/>
            <a:ext cx="356136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200">
                <a:solidFill>
                  <a:schemeClr val="folHlink"/>
                </a:solidFill>
              </a:rPr>
              <a:t>Question – Is this a relation?</a:t>
            </a:r>
            <a:r>
              <a:rPr lang="en-US" altLang="en-US" sz="2600">
                <a:solidFill>
                  <a:schemeClr val="accent1"/>
                </a:solidFill>
              </a:rPr>
              <a:t> </a:t>
            </a:r>
          </a:p>
        </p:txBody>
      </p:sp>
      <p:sp>
        <p:nvSpPr>
          <p:cNvPr id="91145" name="Text Box 9"/>
          <p:cNvSpPr txBox="1">
            <a:spLocks noChangeArrowheads="1"/>
          </p:cNvSpPr>
          <p:nvPr/>
        </p:nvSpPr>
        <p:spPr bwMode="auto">
          <a:xfrm>
            <a:off x="5638800" y="5019675"/>
            <a:ext cx="464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a:solidFill>
                  <a:schemeClr val="tx2"/>
                </a:solidFill>
              </a:rPr>
              <a:t>Answer – Yes: unique rows and no multivalued attributes</a:t>
            </a:r>
          </a:p>
        </p:txBody>
      </p:sp>
      <p:sp>
        <p:nvSpPr>
          <p:cNvPr id="91146" name="Text Box 10"/>
          <p:cNvSpPr txBox="1">
            <a:spLocks noChangeArrowheads="1"/>
          </p:cNvSpPr>
          <p:nvPr/>
        </p:nvSpPr>
        <p:spPr bwMode="auto">
          <a:xfrm>
            <a:off x="1828800" y="5532439"/>
            <a:ext cx="438812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en-US" sz="2200">
                <a:solidFill>
                  <a:schemeClr val="folHlink"/>
                </a:solidFill>
              </a:rPr>
              <a:t>Question – What’s the primary key?</a:t>
            </a:r>
            <a:r>
              <a:rPr lang="en-US" altLang="en-US" sz="2600">
                <a:solidFill>
                  <a:schemeClr val="accent1"/>
                </a:solidFill>
              </a:rPr>
              <a:t> </a:t>
            </a:r>
          </a:p>
        </p:txBody>
      </p:sp>
      <p:sp>
        <p:nvSpPr>
          <p:cNvPr id="91148" name="Text Box 12"/>
          <p:cNvSpPr txBox="1">
            <a:spLocks noChangeArrowheads="1"/>
          </p:cNvSpPr>
          <p:nvPr/>
        </p:nvSpPr>
        <p:spPr bwMode="auto">
          <a:xfrm>
            <a:off x="6324600" y="5595938"/>
            <a:ext cx="426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a:solidFill>
                  <a:schemeClr val="tx2"/>
                </a:solidFill>
              </a:rPr>
              <a:t>Answer – Composite: Emp_ID, Course_Title</a:t>
            </a:r>
          </a:p>
        </p:txBody>
      </p:sp>
      <p:pic>
        <p:nvPicPr>
          <p:cNvPr id="91149" name="Picture 13" descr="FIG5-2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908051"/>
            <a:ext cx="8785225" cy="3960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626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2"/>
                                        </p:tgtEl>
                                        <p:attrNameLst>
                                          <p:attrName>style.visibility</p:attrName>
                                        </p:attrNameLst>
                                      </p:cBhvr>
                                      <p:to>
                                        <p:strVal val="visible"/>
                                      </p:to>
                                    </p:set>
                                    <p:animEffect transition="in" filter="blinds(horizontal)">
                                      <p:cBhvr>
                                        <p:cTn id="7" dur="500"/>
                                        <p:tgtEl>
                                          <p:spTgt spid="911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1145"/>
                                        </p:tgtEl>
                                        <p:attrNameLst>
                                          <p:attrName>style.visibility</p:attrName>
                                        </p:attrNameLst>
                                      </p:cBhvr>
                                      <p:to>
                                        <p:strVal val="visible"/>
                                      </p:to>
                                    </p:set>
                                    <p:anim calcmode="lin" valueType="num">
                                      <p:cBhvr additive="base">
                                        <p:cTn id="12" dur="500" fill="hold"/>
                                        <p:tgtEl>
                                          <p:spTgt spid="91145"/>
                                        </p:tgtEl>
                                        <p:attrNameLst>
                                          <p:attrName>ppt_x</p:attrName>
                                        </p:attrNameLst>
                                      </p:cBhvr>
                                      <p:tavLst>
                                        <p:tav tm="0">
                                          <p:val>
                                            <p:strVal val="#ppt_x"/>
                                          </p:val>
                                        </p:tav>
                                        <p:tav tm="100000">
                                          <p:val>
                                            <p:strVal val="#ppt_x"/>
                                          </p:val>
                                        </p:tav>
                                      </p:tavLst>
                                    </p:anim>
                                    <p:anim calcmode="lin" valueType="num">
                                      <p:cBhvr additive="base">
                                        <p:cTn id="13" dur="500" fill="hold"/>
                                        <p:tgtEl>
                                          <p:spTgt spid="9114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91146"/>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1148"/>
                                        </p:tgtEl>
                                        <p:attrNameLst>
                                          <p:attrName>style.visibility</p:attrName>
                                        </p:attrNameLst>
                                      </p:cBhvr>
                                      <p:to>
                                        <p:strVal val="visible"/>
                                      </p:to>
                                    </p:set>
                                    <p:anim calcmode="lin" valueType="num">
                                      <p:cBhvr additive="base">
                                        <p:cTn id="22" dur="500" fill="hold"/>
                                        <p:tgtEl>
                                          <p:spTgt spid="91148"/>
                                        </p:tgtEl>
                                        <p:attrNameLst>
                                          <p:attrName>ppt_x</p:attrName>
                                        </p:attrNameLst>
                                      </p:cBhvr>
                                      <p:tavLst>
                                        <p:tav tm="0">
                                          <p:val>
                                            <p:strVal val="#ppt_x"/>
                                          </p:val>
                                        </p:tav>
                                        <p:tav tm="100000">
                                          <p:val>
                                            <p:strVal val="#ppt_x"/>
                                          </p:val>
                                        </p:tav>
                                      </p:tavLst>
                                    </p:anim>
                                    <p:anim calcmode="lin" valueType="num">
                                      <p:cBhvr additive="base">
                                        <p:cTn id="23" dur="500" fill="hold"/>
                                        <p:tgtEl>
                                          <p:spTgt spid="91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autoUpdateAnimBg="0"/>
      <p:bldP spid="91145" grpId="0" autoUpdateAnimBg="0"/>
      <p:bldP spid="91146" grpId="0" autoUpdateAnimBg="0"/>
      <p:bldP spid="91148"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2514600" y="862013"/>
            <a:ext cx="73548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a:solidFill>
                  <a:srgbClr val="3333CC"/>
                </a:solidFill>
                <a:latin typeface="Tahoma" panose="020B0604030504040204" pitchFamily="34" charset="0"/>
              </a:rPr>
              <a:t>The Decomposition of a Table Structure </a:t>
            </a:r>
            <a:br>
              <a:rPr lang="en-US" altLang="en-US" sz="2800" b="1">
                <a:solidFill>
                  <a:srgbClr val="3333CC"/>
                </a:solidFill>
                <a:latin typeface="Tahoma" panose="020B0604030504040204" pitchFamily="34" charset="0"/>
              </a:rPr>
            </a:br>
            <a:r>
              <a:rPr lang="en-US" altLang="en-US" sz="2800" b="1">
                <a:solidFill>
                  <a:srgbClr val="3333CC"/>
                </a:solidFill>
                <a:latin typeface="Tahoma" panose="020B0604030504040204" pitchFamily="34" charset="0"/>
              </a:rPr>
              <a:t>to Meet BCNF Requirements</a:t>
            </a:r>
          </a:p>
        </p:txBody>
      </p:sp>
      <p:pic>
        <p:nvPicPr>
          <p:cNvPr id="460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676" y="2425700"/>
            <a:ext cx="71913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0949687"/>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6" name="Slide Number Placeholder 3"/>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81E9DD-F87D-45F4-8DD8-6CE9540D73F6}" type="slidenum">
              <a:rPr lang="en-US" altLang="en-US" sz="1200">
                <a:solidFill>
                  <a:srgbClr val="898989"/>
                </a:solidFill>
              </a:rPr>
              <a:pPr/>
              <a:t>41</a:t>
            </a:fld>
            <a:endParaRPr lang="en-US" altLang="en-US" sz="1200">
              <a:solidFill>
                <a:srgbClr val="898989"/>
              </a:solidFill>
            </a:endParaRPr>
          </a:p>
        </p:txBody>
      </p:sp>
      <p:grpSp>
        <p:nvGrpSpPr>
          <p:cNvPr id="26628" name="Group 13"/>
          <p:cNvGrpSpPr>
            <a:grpSpLocks/>
          </p:cNvGrpSpPr>
          <p:nvPr/>
        </p:nvGrpSpPr>
        <p:grpSpPr bwMode="auto">
          <a:xfrm>
            <a:off x="2438400" y="1066800"/>
            <a:ext cx="7261226" cy="4833938"/>
            <a:chOff x="576" y="672"/>
            <a:chExt cx="4574" cy="3045"/>
          </a:xfrm>
        </p:grpSpPr>
        <p:grpSp>
          <p:nvGrpSpPr>
            <p:cNvPr id="26629" name="Group 2"/>
            <p:cNvGrpSpPr>
              <a:grpSpLocks/>
            </p:cNvGrpSpPr>
            <p:nvPr/>
          </p:nvGrpSpPr>
          <p:grpSpPr bwMode="auto">
            <a:xfrm>
              <a:off x="576" y="1440"/>
              <a:ext cx="2592" cy="960"/>
              <a:chOff x="576" y="1440"/>
              <a:chExt cx="2592" cy="960"/>
            </a:xfrm>
          </p:grpSpPr>
          <p:sp>
            <p:nvSpPr>
              <p:cNvPr id="26634" name="Rectangle 3"/>
              <p:cNvSpPr>
                <a:spLocks noChangeArrowheads="1"/>
              </p:cNvSpPr>
              <p:nvPr/>
            </p:nvSpPr>
            <p:spPr bwMode="auto">
              <a:xfrm>
                <a:off x="576" y="1632"/>
                <a:ext cx="91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student_no</a:t>
                </a:r>
              </a:p>
            </p:txBody>
          </p:sp>
          <p:sp>
            <p:nvSpPr>
              <p:cNvPr id="26635" name="Rectangle 4"/>
              <p:cNvSpPr>
                <a:spLocks noChangeArrowheads="1"/>
              </p:cNvSpPr>
              <p:nvPr/>
            </p:nvSpPr>
            <p:spPr bwMode="auto">
              <a:xfrm>
                <a:off x="1488" y="1632"/>
                <a:ext cx="91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course_no</a:t>
                </a:r>
                <a:endParaRPr lang="en-US" altLang="en-US"/>
              </a:p>
            </p:txBody>
          </p:sp>
          <p:sp>
            <p:nvSpPr>
              <p:cNvPr id="26636" name="Rectangle 5"/>
              <p:cNvSpPr>
                <a:spLocks noChangeArrowheads="1"/>
              </p:cNvSpPr>
              <p:nvPr/>
            </p:nvSpPr>
            <p:spPr bwMode="auto">
              <a:xfrm>
                <a:off x="2400" y="1632"/>
                <a:ext cx="76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instr_no</a:t>
                </a:r>
              </a:p>
            </p:txBody>
          </p:sp>
          <p:sp>
            <p:nvSpPr>
              <p:cNvPr id="26637" name="Freeform 6"/>
              <p:cNvSpPr>
                <a:spLocks/>
              </p:cNvSpPr>
              <p:nvPr/>
            </p:nvSpPr>
            <p:spPr bwMode="auto">
              <a:xfrm>
                <a:off x="1104" y="1920"/>
                <a:ext cx="720" cy="240"/>
              </a:xfrm>
              <a:custGeom>
                <a:avLst/>
                <a:gdLst>
                  <a:gd name="T0" fmla="*/ 0 w 1200"/>
                  <a:gd name="T1" fmla="*/ 0 h 384"/>
                  <a:gd name="T2" fmla="*/ 0 w 1200"/>
                  <a:gd name="T3" fmla="*/ 150 h 384"/>
                  <a:gd name="T4" fmla="*/ 432 w 1200"/>
                  <a:gd name="T5" fmla="*/ 150 h 384"/>
                  <a:gd name="T6" fmla="*/ 432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8" name="Freeform 7"/>
              <p:cNvSpPr>
                <a:spLocks/>
              </p:cNvSpPr>
              <p:nvPr/>
            </p:nvSpPr>
            <p:spPr bwMode="auto">
              <a:xfrm>
                <a:off x="1440" y="1920"/>
                <a:ext cx="1392" cy="480"/>
              </a:xfrm>
              <a:custGeom>
                <a:avLst/>
                <a:gdLst>
                  <a:gd name="T0" fmla="*/ 0 w 1392"/>
                  <a:gd name="T1" fmla="*/ 240 h 480"/>
                  <a:gd name="T2" fmla="*/ 0 w 1392"/>
                  <a:gd name="T3" fmla="*/ 480 h 480"/>
                  <a:gd name="T4" fmla="*/ 1392 w 1392"/>
                  <a:gd name="T5" fmla="*/ 480 h 480"/>
                  <a:gd name="T6" fmla="*/ 1392 w 1392"/>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92" h="480">
                    <a:moveTo>
                      <a:pt x="0" y="240"/>
                    </a:moveTo>
                    <a:lnTo>
                      <a:pt x="0" y="480"/>
                    </a:lnTo>
                    <a:lnTo>
                      <a:pt x="1392" y="480"/>
                    </a:lnTo>
                    <a:lnTo>
                      <a:pt x="1392"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9" name="Freeform 8"/>
              <p:cNvSpPr>
                <a:spLocks/>
              </p:cNvSpPr>
              <p:nvPr/>
            </p:nvSpPr>
            <p:spPr bwMode="auto">
              <a:xfrm>
                <a:off x="1920" y="1440"/>
                <a:ext cx="864" cy="192"/>
              </a:xfrm>
              <a:custGeom>
                <a:avLst/>
                <a:gdLst>
                  <a:gd name="T0" fmla="*/ 864 w 864"/>
                  <a:gd name="T1" fmla="*/ 192 h 192"/>
                  <a:gd name="T2" fmla="*/ 864 w 864"/>
                  <a:gd name="T3" fmla="*/ 0 h 192"/>
                  <a:gd name="T4" fmla="*/ 0 w 864"/>
                  <a:gd name="T5" fmla="*/ 0 h 192"/>
                  <a:gd name="T6" fmla="*/ 0 w 864"/>
                  <a:gd name="T7" fmla="*/ 192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4" h="192">
                    <a:moveTo>
                      <a:pt x="864" y="192"/>
                    </a:moveTo>
                    <a:lnTo>
                      <a:pt x="864" y="0"/>
                    </a:lnTo>
                    <a:lnTo>
                      <a:pt x="0" y="0"/>
                    </a:lnTo>
                    <a:lnTo>
                      <a:pt x="0" y="192"/>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30" name="Text Box 9"/>
            <p:cNvSpPr txBox="1">
              <a:spLocks noChangeArrowheads="1"/>
            </p:cNvSpPr>
            <p:nvPr/>
          </p:nvSpPr>
          <p:spPr bwMode="auto">
            <a:xfrm>
              <a:off x="3312" y="1296"/>
              <a:ext cx="163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i="1"/>
                <a:t>Instructor teaches one course only.</a:t>
              </a:r>
            </a:p>
          </p:txBody>
        </p:sp>
        <p:sp>
          <p:nvSpPr>
            <p:cNvPr id="26631" name="Text Box 10"/>
            <p:cNvSpPr txBox="1">
              <a:spLocks noChangeArrowheads="1"/>
            </p:cNvSpPr>
            <p:nvPr/>
          </p:nvSpPr>
          <p:spPr bwMode="auto">
            <a:xfrm>
              <a:off x="3264" y="1776"/>
              <a:ext cx="163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i="1"/>
                <a:t>Student takes a course and has one instructor.</a:t>
              </a:r>
            </a:p>
          </p:txBody>
        </p:sp>
        <p:sp>
          <p:nvSpPr>
            <p:cNvPr id="26632" name="Text Box 11"/>
            <p:cNvSpPr txBox="1">
              <a:spLocks noChangeArrowheads="1"/>
            </p:cNvSpPr>
            <p:nvPr/>
          </p:nvSpPr>
          <p:spPr bwMode="auto">
            <a:xfrm>
              <a:off x="768" y="672"/>
              <a:ext cx="2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b="1" dirty="0">
                  <a:solidFill>
                    <a:srgbClr val="FF0000"/>
                  </a:solidFill>
                </a:rPr>
                <a:t>In  3NF, </a:t>
              </a:r>
              <a:r>
                <a:rPr lang="en-US" altLang="en-US" b="1" dirty="0"/>
                <a:t>but not in BCNF:</a:t>
              </a:r>
            </a:p>
          </p:txBody>
        </p:sp>
        <p:sp>
          <p:nvSpPr>
            <p:cNvPr id="26633" name="Text Box 12"/>
            <p:cNvSpPr txBox="1">
              <a:spLocks noChangeArrowheads="1"/>
            </p:cNvSpPr>
            <p:nvPr/>
          </p:nvSpPr>
          <p:spPr bwMode="auto">
            <a:xfrm>
              <a:off x="576" y="2496"/>
              <a:ext cx="4574"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a:t>{student_no, course_no} </a:t>
              </a:r>
              <a:r>
                <a:rPr lang="en-US" altLang="en-US">
                  <a:sym typeface="Symbol" panose="05050102010706020507" pitchFamily="18" charset="2"/>
                </a:rPr>
                <a:t> instr_no</a:t>
              </a:r>
            </a:p>
            <a:p>
              <a:r>
                <a:rPr lang="en-US" altLang="en-US">
                  <a:sym typeface="Symbol" panose="05050102010706020507" pitchFamily="18" charset="2"/>
                </a:rPr>
                <a:t>instr_no  course_no</a:t>
              </a:r>
            </a:p>
            <a:p>
              <a:endParaRPr lang="en-US" altLang="en-US"/>
            </a:p>
            <a:p>
              <a:r>
                <a:rPr lang="en-US" altLang="en-US"/>
                <a:t>since we have instr_no </a:t>
              </a:r>
              <a:r>
                <a:rPr lang="en-US" altLang="en-US">
                  <a:sym typeface="Symbol" panose="05050102010706020507" pitchFamily="18" charset="2"/>
                </a:rPr>
                <a:t> course-no, but instr_no is not a</a:t>
              </a:r>
            </a:p>
            <a:p>
              <a:r>
                <a:rPr lang="en-US" altLang="en-US">
                  <a:sym typeface="Symbol" panose="05050102010706020507" pitchFamily="18" charset="2"/>
                </a:rPr>
                <a:t>Candidate key.</a:t>
              </a:r>
            </a:p>
          </p:txBody>
        </p:sp>
      </p:grpSp>
    </p:spTree>
    <p:extLst>
      <p:ext uri="{BB962C8B-B14F-4D97-AF65-F5344CB8AC3E}">
        <p14:creationId xmlns:p14="http://schemas.microsoft.com/office/powerpoint/2010/main" val="22622495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2"/>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21" name="Slide Number Placeholder 3"/>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609C5FD-C4C3-45D5-8DD7-2E94974829E7}" type="slidenum">
              <a:rPr lang="en-US" altLang="en-US" sz="1200">
                <a:solidFill>
                  <a:srgbClr val="898989"/>
                </a:solidFill>
              </a:rPr>
              <a:pPr/>
              <a:t>42</a:t>
            </a:fld>
            <a:endParaRPr lang="en-US" altLang="en-US" sz="1200">
              <a:solidFill>
                <a:srgbClr val="898989"/>
              </a:solidFill>
            </a:endParaRPr>
          </a:p>
        </p:txBody>
      </p:sp>
      <p:grpSp>
        <p:nvGrpSpPr>
          <p:cNvPr id="27652" name="Group 18"/>
          <p:cNvGrpSpPr>
            <a:grpSpLocks/>
          </p:cNvGrpSpPr>
          <p:nvPr/>
        </p:nvGrpSpPr>
        <p:grpSpPr bwMode="auto">
          <a:xfrm>
            <a:off x="3048001" y="1066800"/>
            <a:ext cx="6162675" cy="5086350"/>
            <a:chOff x="960" y="672"/>
            <a:chExt cx="3882" cy="3204"/>
          </a:xfrm>
        </p:grpSpPr>
        <p:sp>
          <p:nvSpPr>
            <p:cNvPr id="27653" name="Rectangle 2"/>
            <p:cNvSpPr>
              <a:spLocks noChangeArrowheads="1"/>
            </p:cNvSpPr>
            <p:nvPr/>
          </p:nvSpPr>
          <p:spPr bwMode="auto">
            <a:xfrm>
              <a:off x="1920" y="2592"/>
              <a:ext cx="912" cy="288"/>
            </a:xfrm>
            <a:prstGeom prst="rect">
              <a:avLst/>
            </a:prstGeom>
            <a:solidFill>
              <a:srgbClr val="FF33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course_no</a:t>
              </a:r>
            </a:p>
          </p:txBody>
        </p:sp>
        <p:sp>
          <p:nvSpPr>
            <p:cNvPr id="27654" name="Rectangle 3"/>
            <p:cNvSpPr>
              <a:spLocks noChangeArrowheads="1"/>
            </p:cNvSpPr>
            <p:nvPr/>
          </p:nvSpPr>
          <p:spPr bwMode="auto">
            <a:xfrm>
              <a:off x="2832" y="2592"/>
              <a:ext cx="768" cy="288"/>
            </a:xfrm>
            <a:prstGeom prst="rect">
              <a:avLst/>
            </a:prstGeom>
            <a:solidFill>
              <a:srgbClr val="FF33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instr_no</a:t>
              </a:r>
            </a:p>
          </p:txBody>
        </p:sp>
        <p:sp>
          <p:nvSpPr>
            <p:cNvPr id="27655" name="Rectangle 4"/>
            <p:cNvSpPr>
              <a:spLocks noChangeArrowheads="1"/>
            </p:cNvSpPr>
            <p:nvPr/>
          </p:nvSpPr>
          <p:spPr bwMode="auto">
            <a:xfrm>
              <a:off x="1920" y="2112"/>
              <a:ext cx="912" cy="288"/>
            </a:xfrm>
            <a:prstGeom prst="rect">
              <a:avLst/>
            </a:prstGeom>
            <a:solidFill>
              <a:srgbClr val="FF33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student_no</a:t>
              </a:r>
            </a:p>
          </p:txBody>
        </p:sp>
        <p:sp>
          <p:nvSpPr>
            <p:cNvPr id="27656" name="Rectangle 5"/>
            <p:cNvSpPr>
              <a:spLocks noChangeArrowheads="1"/>
            </p:cNvSpPr>
            <p:nvPr/>
          </p:nvSpPr>
          <p:spPr bwMode="auto">
            <a:xfrm>
              <a:off x="2832" y="2112"/>
              <a:ext cx="768" cy="288"/>
            </a:xfrm>
            <a:prstGeom prst="rect">
              <a:avLst/>
            </a:prstGeom>
            <a:solidFill>
              <a:srgbClr val="FF33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instr_no</a:t>
              </a:r>
            </a:p>
          </p:txBody>
        </p:sp>
        <p:grpSp>
          <p:nvGrpSpPr>
            <p:cNvPr id="27657" name="Group 6"/>
            <p:cNvGrpSpPr>
              <a:grpSpLocks/>
            </p:cNvGrpSpPr>
            <p:nvPr/>
          </p:nvGrpSpPr>
          <p:grpSpPr bwMode="auto">
            <a:xfrm>
              <a:off x="1392" y="672"/>
              <a:ext cx="2592" cy="960"/>
              <a:chOff x="576" y="1440"/>
              <a:chExt cx="2592" cy="960"/>
            </a:xfrm>
          </p:grpSpPr>
          <p:sp>
            <p:nvSpPr>
              <p:cNvPr id="27663" name="Rectangle 7"/>
              <p:cNvSpPr>
                <a:spLocks noChangeArrowheads="1"/>
              </p:cNvSpPr>
              <p:nvPr/>
            </p:nvSpPr>
            <p:spPr bwMode="auto">
              <a:xfrm>
                <a:off x="576" y="1632"/>
                <a:ext cx="91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student_no</a:t>
                </a:r>
              </a:p>
            </p:txBody>
          </p:sp>
          <p:sp>
            <p:nvSpPr>
              <p:cNvPr id="27664" name="Rectangle 8"/>
              <p:cNvSpPr>
                <a:spLocks noChangeArrowheads="1"/>
              </p:cNvSpPr>
              <p:nvPr/>
            </p:nvSpPr>
            <p:spPr bwMode="auto">
              <a:xfrm>
                <a:off x="1488" y="1632"/>
                <a:ext cx="91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u="sng"/>
                  <a:t>course_no</a:t>
                </a:r>
                <a:endParaRPr lang="en-US" altLang="en-US"/>
              </a:p>
            </p:txBody>
          </p:sp>
          <p:sp>
            <p:nvSpPr>
              <p:cNvPr id="27665" name="Rectangle 9"/>
              <p:cNvSpPr>
                <a:spLocks noChangeArrowheads="1"/>
              </p:cNvSpPr>
              <p:nvPr/>
            </p:nvSpPr>
            <p:spPr bwMode="auto">
              <a:xfrm>
                <a:off x="2400" y="1632"/>
                <a:ext cx="76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instr_no</a:t>
                </a:r>
              </a:p>
            </p:txBody>
          </p:sp>
          <p:sp>
            <p:nvSpPr>
              <p:cNvPr id="27666" name="Freeform 10"/>
              <p:cNvSpPr>
                <a:spLocks/>
              </p:cNvSpPr>
              <p:nvPr/>
            </p:nvSpPr>
            <p:spPr bwMode="auto">
              <a:xfrm>
                <a:off x="1104" y="1920"/>
                <a:ext cx="720" cy="240"/>
              </a:xfrm>
              <a:custGeom>
                <a:avLst/>
                <a:gdLst>
                  <a:gd name="T0" fmla="*/ 0 w 1200"/>
                  <a:gd name="T1" fmla="*/ 0 h 384"/>
                  <a:gd name="T2" fmla="*/ 0 w 1200"/>
                  <a:gd name="T3" fmla="*/ 150 h 384"/>
                  <a:gd name="T4" fmla="*/ 432 w 1200"/>
                  <a:gd name="T5" fmla="*/ 150 h 384"/>
                  <a:gd name="T6" fmla="*/ 432 w 1200"/>
                  <a:gd name="T7" fmla="*/ 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0" h="384">
                    <a:moveTo>
                      <a:pt x="0" y="0"/>
                    </a:moveTo>
                    <a:lnTo>
                      <a:pt x="0" y="384"/>
                    </a:lnTo>
                    <a:lnTo>
                      <a:pt x="1200" y="384"/>
                    </a:lnTo>
                    <a:lnTo>
                      <a:pt x="1200"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Freeform 11"/>
              <p:cNvSpPr>
                <a:spLocks/>
              </p:cNvSpPr>
              <p:nvPr/>
            </p:nvSpPr>
            <p:spPr bwMode="auto">
              <a:xfrm>
                <a:off x="1440" y="1920"/>
                <a:ext cx="1392" cy="480"/>
              </a:xfrm>
              <a:custGeom>
                <a:avLst/>
                <a:gdLst>
                  <a:gd name="T0" fmla="*/ 0 w 1392"/>
                  <a:gd name="T1" fmla="*/ 240 h 480"/>
                  <a:gd name="T2" fmla="*/ 0 w 1392"/>
                  <a:gd name="T3" fmla="*/ 480 h 480"/>
                  <a:gd name="T4" fmla="*/ 1392 w 1392"/>
                  <a:gd name="T5" fmla="*/ 480 h 480"/>
                  <a:gd name="T6" fmla="*/ 1392 w 1392"/>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92" h="480">
                    <a:moveTo>
                      <a:pt x="0" y="240"/>
                    </a:moveTo>
                    <a:lnTo>
                      <a:pt x="0" y="480"/>
                    </a:lnTo>
                    <a:lnTo>
                      <a:pt x="1392" y="480"/>
                    </a:lnTo>
                    <a:lnTo>
                      <a:pt x="1392"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8" name="Freeform 12"/>
              <p:cNvSpPr>
                <a:spLocks/>
              </p:cNvSpPr>
              <p:nvPr/>
            </p:nvSpPr>
            <p:spPr bwMode="auto">
              <a:xfrm>
                <a:off x="1920" y="1440"/>
                <a:ext cx="864" cy="192"/>
              </a:xfrm>
              <a:custGeom>
                <a:avLst/>
                <a:gdLst>
                  <a:gd name="T0" fmla="*/ 864 w 864"/>
                  <a:gd name="T1" fmla="*/ 192 h 192"/>
                  <a:gd name="T2" fmla="*/ 864 w 864"/>
                  <a:gd name="T3" fmla="*/ 0 h 192"/>
                  <a:gd name="T4" fmla="*/ 0 w 864"/>
                  <a:gd name="T5" fmla="*/ 0 h 192"/>
                  <a:gd name="T6" fmla="*/ 0 w 864"/>
                  <a:gd name="T7" fmla="*/ 192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4" h="192">
                    <a:moveTo>
                      <a:pt x="864" y="192"/>
                    </a:moveTo>
                    <a:lnTo>
                      <a:pt x="864" y="0"/>
                    </a:lnTo>
                    <a:lnTo>
                      <a:pt x="0" y="0"/>
                    </a:lnTo>
                    <a:lnTo>
                      <a:pt x="0" y="192"/>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8" name="AutoShape 13"/>
            <p:cNvSpPr>
              <a:spLocks noChangeArrowheads="1"/>
            </p:cNvSpPr>
            <p:nvPr/>
          </p:nvSpPr>
          <p:spPr bwMode="auto">
            <a:xfrm>
              <a:off x="2592" y="1776"/>
              <a:ext cx="192" cy="288"/>
            </a:xfrm>
            <a:prstGeom prst="down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7659" name="AutoShape 14"/>
            <p:cNvSpPr>
              <a:spLocks/>
            </p:cNvSpPr>
            <p:nvPr/>
          </p:nvSpPr>
          <p:spPr bwMode="auto">
            <a:xfrm>
              <a:off x="1680" y="2160"/>
              <a:ext cx="96" cy="720"/>
            </a:xfrm>
            <a:prstGeom prst="leftBrace">
              <a:avLst>
                <a:gd name="adj1" fmla="val 625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7660" name="Text Box 15"/>
            <p:cNvSpPr txBox="1">
              <a:spLocks noChangeArrowheads="1"/>
            </p:cNvSpPr>
            <p:nvPr/>
          </p:nvSpPr>
          <p:spPr bwMode="auto">
            <a:xfrm rot="1763595">
              <a:off x="4224" y="1680"/>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BCNF</a:t>
              </a:r>
            </a:p>
          </p:txBody>
        </p:sp>
        <p:sp>
          <p:nvSpPr>
            <p:cNvPr id="27661" name="Line 16"/>
            <p:cNvSpPr>
              <a:spLocks noChangeShapeType="1"/>
            </p:cNvSpPr>
            <p:nvPr/>
          </p:nvSpPr>
          <p:spPr bwMode="auto">
            <a:xfrm rot="-6245108" flipH="1" flipV="1">
              <a:off x="3950" y="1818"/>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Text Box 17"/>
            <p:cNvSpPr txBox="1">
              <a:spLocks noChangeArrowheads="1"/>
            </p:cNvSpPr>
            <p:nvPr/>
          </p:nvSpPr>
          <p:spPr bwMode="auto">
            <a:xfrm>
              <a:off x="960" y="3120"/>
              <a:ext cx="302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e-DE" altLang="en-US"/>
                <a:t>{student_no, instr_no} </a:t>
              </a:r>
              <a:r>
                <a:rPr lang="en-US" altLang="en-US">
                  <a:sym typeface="Symbol" panose="05050102010706020507" pitchFamily="18" charset="2"/>
                </a:rPr>
                <a:t> student_no</a:t>
              </a:r>
            </a:p>
            <a:p>
              <a:r>
                <a:rPr lang="de-DE" altLang="en-US"/>
                <a:t>{student_no, instr_no} </a:t>
              </a:r>
              <a:r>
                <a:rPr lang="en-US" altLang="en-US">
                  <a:sym typeface="Symbol" panose="05050102010706020507" pitchFamily="18" charset="2"/>
                </a:rPr>
                <a:t> instr_no</a:t>
              </a:r>
            </a:p>
            <a:p>
              <a:r>
                <a:rPr lang="en-US" altLang="en-US">
                  <a:sym typeface="Symbol" panose="05050102010706020507" pitchFamily="18" charset="2"/>
                </a:rPr>
                <a:t>instr_no  course_no</a:t>
              </a:r>
            </a:p>
          </p:txBody>
        </p:sp>
      </p:grpSp>
    </p:spTree>
    <p:extLst>
      <p:ext uri="{BB962C8B-B14F-4D97-AF65-F5344CB8AC3E}">
        <p14:creationId xmlns:p14="http://schemas.microsoft.com/office/powerpoint/2010/main" val="4318919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fig 05-t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743200"/>
            <a:ext cx="7620000" cy="2514600"/>
          </a:xfrm>
          <a:prstGeom prst="rect">
            <a:avLst/>
          </a:prstGeom>
          <a:noFill/>
          <a:extLst>
            <a:ext uri="{909E8E84-426E-40DD-AFC4-6F175D3DCCD1}">
              <a14:hiddenFill xmlns:a14="http://schemas.microsoft.com/office/drawing/2010/main">
                <a:solidFill>
                  <a:srgbClr val="FFFFFF"/>
                </a:solidFill>
              </a14:hiddenFill>
            </a:ext>
          </a:extLst>
        </p:spPr>
      </p:pic>
      <p:sp>
        <p:nvSpPr>
          <p:cNvPr id="48134" name="Text Box 6"/>
          <p:cNvSpPr txBox="1">
            <a:spLocks noChangeArrowheads="1"/>
          </p:cNvSpPr>
          <p:nvPr/>
        </p:nvSpPr>
        <p:spPr bwMode="auto">
          <a:xfrm>
            <a:off x="2535239" y="1104900"/>
            <a:ext cx="7451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b="1">
                <a:solidFill>
                  <a:srgbClr val="3333CC"/>
                </a:solidFill>
                <a:latin typeface="Tahoma" panose="020B0604030504040204" pitchFamily="34" charset="0"/>
              </a:rPr>
              <a:t>Sample Data for a BCNF Conversion</a:t>
            </a:r>
          </a:p>
        </p:txBody>
      </p:sp>
    </p:spTree>
    <p:extLst>
      <p:ext uri="{BB962C8B-B14F-4D97-AF65-F5344CB8AC3E}">
        <p14:creationId xmlns:p14="http://schemas.microsoft.com/office/powerpoint/2010/main" val="38024768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3124200" y="990601"/>
            <a:ext cx="5849938"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500" b="1">
                <a:solidFill>
                  <a:srgbClr val="3333CC"/>
                </a:solidFill>
                <a:latin typeface="Tahoma" panose="020B0604030504040204" pitchFamily="34" charset="0"/>
              </a:rPr>
              <a:t>Decomposition into BCNF</a:t>
            </a:r>
          </a:p>
        </p:txBody>
      </p:sp>
      <p:pic>
        <p:nvPicPr>
          <p:cNvPr id="491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6964" y="2441576"/>
            <a:ext cx="4962525"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1163" y="4803775"/>
            <a:ext cx="63246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824977"/>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5F5F5F"/>
                  </a:outerShdw>
                </a:effectLst>
              </a14:hiddenEffects>
            </a:ext>
          </a:extLst>
        </p:spPr>
        <p:txBody>
          <a:bodyPr vert="horz" lIns="90488" tIns="44450" rIns="90488" bIns="44450" rtlCol="0" anchor="ctr">
            <a:normAutofit/>
          </a:bodyPr>
          <a:lstStyle/>
          <a:p>
            <a:r>
              <a:rPr lang="en-US" altLang="en-US" sz="4000">
                <a:solidFill>
                  <a:srgbClr val="0000CC"/>
                </a:solidFill>
                <a:latin typeface="Tahoma" panose="020B0604030504040204" pitchFamily="34" charset="0"/>
              </a:rPr>
              <a:t>Denormalization</a:t>
            </a:r>
          </a:p>
        </p:txBody>
      </p:sp>
      <p:sp>
        <p:nvSpPr>
          <p:cNvPr id="71683" name="Rectangle 3"/>
          <p:cNvSpPr>
            <a:spLocks noGrp="1" noChangeArrowheads="1"/>
          </p:cNvSpPr>
          <p:nvPr>
            <p:ph type="body" idx="1"/>
          </p:nvPr>
        </p:nvSpPr>
        <p:spPr>
          <a:xfrm>
            <a:off x="1251678" y="1874516"/>
            <a:ext cx="9831958" cy="4332319"/>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ormAutofit/>
          </a:bodyPr>
          <a:lstStyle/>
          <a:p>
            <a:pPr>
              <a:lnSpc>
                <a:spcPct val="90000"/>
              </a:lnSpc>
              <a:spcAft>
                <a:spcPct val="50000"/>
              </a:spcAft>
            </a:pPr>
            <a:r>
              <a:rPr lang="en-US" altLang="en-US" sz="2200" b="1">
                <a:solidFill>
                  <a:srgbClr val="0000CC"/>
                </a:solidFill>
                <a:latin typeface="Tahoma" panose="020B0604030504040204" pitchFamily="34" charset="0"/>
              </a:rPr>
              <a:t>Normalization</a:t>
            </a:r>
            <a:r>
              <a:rPr lang="en-US" altLang="en-US" sz="2200" b="1">
                <a:latin typeface="Tahoma" panose="020B0604030504040204" pitchFamily="34" charset="0"/>
              </a:rPr>
              <a:t> is only one of many database design goals. </a:t>
            </a:r>
          </a:p>
          <a:p>
            <a:pPr>
              <a:lnSpc>
                <a:spcPct val="90000"/>
              </a:lnSpc>
              <a:spcAft>
                <a:spcPct val="50000"/>
              </a:spcAft>
            </a:pPr>
            <a:r>
              <a:rPr lang="en-US" altLang="en-US" sz="2200" b="1">
                <a:solidFill>
                  <a:srgbClr val="0000CC"/>
                </a:solidFill>
                <a:latin typeface="Tahoma" panose="020B0604030504040204" pitchFamily="34" charset="0"/>
              </a:rPr>
              <a:t>Normalized</a:t>
            </a:r>
            <a:r>
              <a:rPr lang="en-US" altLang="en-US" sz="2200" b="1">
                <a:latin typeface="Tahoma" panose="020B0604030504040204" pitchFamily="34" charset="0"/>
              </a:rPr>
              <a:t> (</a:t>
            </a:r>
            <a:r>
              <a:rPr lang="en-US" altLang="en-US" sz="2200" b="1">
                <a:solidFill>
                  <a:srgbClr val="0000CC"/>
                </a:solidFill>
                <a:latin typeface="Tahoma" panose="020B0604030504040204" pitchFamily="34" charset="0"/>
              </a:rPr>
              <a:t>decomposed</a:t>
            </a:r>
            <a:r>
              <a:rPr lang="en-US" altLang="en-US" sz="2200" b="1">
                <a:latin typeface="Tahoma" panose="020B0604030504040204" pitchFamily="34" charset="0"/>
              </a:rPr>
              <a:t>) tables require additional processing, reducing system speed.</a:t>
            </a:r>
          </a:p>
          <a:p>
            <a:pPr>
              <a:lnSpc>
                <a:spcPct val="90000"/>
              </a:lnSpc>
              <a:spcAft>
                <a:spcPct val="50000"/>
              </a:spcAft>
            </a:pPr>
            <a:r>
              <a:rPr lang="en-US" altLang="en-US" sz="2200" b="1">
                <a:latin typeface="Tahoma" panose="020B0604030504040204" pitchFamily="34" charset="0"/>
              </a:rPr>
              <a:t>Normalization purity is often difficult to sustain in the modern database environment. The conflict between design efficiency, information requirements, and processing speed are often resolved through compromises that include denormalization.</a:t>
            </a:r>
          </a:p>
        </p:txBody>
      </p:sp>
    </p:spTree>
    <p:extLst>
      <p:ext uri="{BB962C8B-B14F-4D97-AF65-F5344CB8AC3E}">
        <p14:creationId xmlns:p14="http://schemas.microsoft.com/office/powerpoint/2010/main" val="417298021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498CB8B-CA0D-4B3B-A55C-9DBEF3849D43}" type="slidenum">
              <a:rPr lang="en-US" altLang="en-US"/>
              <a:pPr/>
              <a:t>5</a:t>
            </a:fld>
            <a:endParaRPr lang="en-US" altLang="en-US"/>
          </a:p>
        </p:txBody>
      </p:sp>
      <p:sp>
        <p:nvSpPr>
          <p:cNvPr id="6" name="Footer Placeholder 4"/>
          <p:cNvSpPr>
            <a:spLocks noGrp="1"/>
          </p:cNvSpPr>
          <p:nvPr>
            <p:ph type="ftr" sz="quarter" idx="11"/>
          </p:nvPr>
        </p:nvSpPr>
        <p:spPr/>
        <p:txBody>
          <a:bodyPr/>
          <a:lstStyle/>
          <a:p>
            <a:r>
              <a:rPr lang="en-US" altLang="en-US"/>
              <a:t>© Prentice Hall, 2002</a:t>
            </a:r>
          </a:p>
        </p:txBody>
      </p:sp>
      <p:sp>
        <p:nvSpPr>
          <p:cNvPr id="93186" name="Rectangle 2"/>
          <p:cNvSpPr>
            <a:spLocks noGrp="1" noChangeArrowheads="1"/>
          </p:cNvSpPr>
          <p:nvPr>
            <p:ph type="title"/>
          </p:nvPr>
        </p:nvSpPr>
        <p:spPr>
          <a:xfrm>
            <a:off x="2209800" y="304800"/>
            <a:ext cx="7772400" cy="1143000"/>
          </a:xfrm>
        </p:spPr>
        <p:txBody>
          <a:bodyPr/>
          <a:lstStyle/>
          <a:p>
            <a:r>
              <a:rPr lang="en-US" altLang="en-US"/>
              <a:t>Anomalies in this Table</a:t>
            </a:r>
          </a:p>
        </p:txBody>
      </p:sp>
      <p:sp>
        <p:nvSpPr>
          <p:cNvPr id="93187" name="Rectangle 3"/>
          <p:cNvSpPr>
            <a:spLocks noGrp="1" noChangeArrowheads="1"/>
          </p:cNvSpPr>
          <p:nvPr>
            <p:ph type="body" idx="1"/>
          </p:nvPr>
        </p:nvSpPr>
        <p:spPr>
          <a:xfrm>
            <a:off x="1524000" y="1295400"/>
            <a:ext cx="8839200" cy="3352800"/>
          </a:xfrm>
        </p:spPr>
        <p:txBody>
          <a:bodyPr/>
          <a:lstStyle/>
          <a:p>
            <a:r>
              <a:rPr lang="en-US" altLang="en-US" b="1" dirty="0">
                <a:solidFill>
                  <a:schemeClr val="accent1"/>
                </a:solidFill>
              </a:rPr>
              <a:t>Insertion</a:t>
            </a:r>
            <a:r>
              <a:rPr lang="en-US" altLang="en-US" dirty="0"/>
              <a:t> – can’t enter a new employee without having the employee take a class</a:t>
            </a:r>
          </a:p>
          <a:p>
            <a:r>
              <a:rPr lang="en-US" altLang="en-US" b="1" dirty="0">
                <a:solidFill>
                  <a:schemeClr val="accent1"/>
                </a:solidFill>
              </a:rPr>
              <a:t>Deletion</a:t>
            </a:r>
            <a:r>
              <a:rPr lang="en-US" altLang="en-US" dirty="0"/>
              <a:t> – if we remove employee 140, we lose information about the existence of a Tax </a:t>
            </a:r>
            <a:r>
              <a:rPr lang="en-US" altLang="en-US" dirty="0" err="1"/>
              <a:t>Acc</a:t>
            </a:r>
            <a:r>
              <a:rPr lang="en-US" altLang="en-US" dirty="0"/>
              <a:t> class</a:t>
            </a:r>
          </a:p>
          <a:p>
            <a:r>
              <a:rPr lang="en-US" altLang="en-US" b="1" dirty="0">
                <a:solidFill>
                  <a:schemeClr val="accent1"/>
                </a:solidFill>
              </a:rPr>
              <a:t>Modification</a:t>
            </a:r>
            <a:r>
              <a:rPr lang="en-US" altLang="en-US" dirty="0"/>
              <a:t> – giving a salary increase to employee 100 forces us to update multiple records</a:t>
            </a:r>
          </a:p>
        </p:txBody>
      </p:sp>
      <p:sp>
        <p:nvSpPr>
          <p:cNvPr id="93188" name="Text Box 4"/>
          <p:cNvSpPr txBox="1">
            <a:spLocks noChangeArrowheads="1"/>
          </p:cNvSpPr>
          <p:nvPr/>
        </p:nvSpPr>
        <p:spPr bwMode="auto">
          <a:xfrm>
            <a:off x="2362200" y="4724401"/>
            <a:ext cx="76962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en-US" sz="2600" dirty="0">
                <a:solidFill>
                  <a:schemeClr val="folHlink"/>
                </a:solidFill>
              </a:rPr>
              <a:t>Why do these anomalies exist? </a:t>
            </a:r>
          </a:p>
          <a:p>
            <a:pPr lvl="1" algn="l" eaLnBrk="0" hangingPunct="0"/>
            <a:r>
              <a:rPr lang="en-US" altLang="en-US" sz="2600" dirty="0">
                <a:solidFill>
                  <a:schemeClr val="folHlink"/>
                </a:solidFill>
              </a:rPr>
              <a:t>Because we’ve combined two themes (entity types) into one relation. This results in duplication, and an unnecessary dependency between the entities</a:t>
            </a:r>
          </a:p>
        </p:txBody>
      </p:sp>
    </p:spTree>
    <p:extLst>
      <p:ext uri="{BB962C8B-B14F-4D97-AF65-F5344CB8AC3E}">
        <p14:creationId xmlns:p14="http://schemas.microsoft.com/office/powerpoint/2010/main" val="4159038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93188"/>
                                        </p:tgtEl>
                                        <p:attrNameLst>
                                          <p:attrName>style.visibility</p:attrName>
                                        </p:attrNameLst>
                                      </p:cBhvr>
                                      <p:to>
                                        <p:strVal val="visible"/>
                                      </p:to>
                                    </p:set>
                                    <p:animEffect transition="in" filter="checkerboard(across)">
                                      <p:cBhvr>
                                        <p:cTn id="25" dur="500"/>
                                        <p:tgtEl>
                                          <p:spTgt spid="93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P spid="9318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a:noFill/>
        </p:spPr>
        <p:txBody>
          <a:bodyPr/>
          <a:lstStyle/>
          <a:p>
            <a:pPr eaLnBrk="1" hangingPunct="1"/>
            <a:r>
              <a:rPr lang="en-CA" altLang="en-US" b="1" dirty="0">
                <a:latin typeface="Arial" panose="020B0604020202020204" pitchFamily="34" charset="0"/>
              </a:rPr>
              <a:t>Normalization Types</a:t>
            </a:r>
            <a:endParaRPr lang="en-US" altLang="en-US" b="1" dirty="0">
              <a:latin typeface="Arial" panose="020B0604020202020204" pitchFamily="34" charset="0"/>
            </a:endParaRPr>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54A376B-9D49-4F97-81C3-9762792A3473}" type="slidenum">
              <a:rPr lang="en-US" altLang="en-US" sz="1200">
                <a:solidFill>
                  <a:srgbClr val="898989"/>
                </a:solidFill>
              </a:rPr>
              <a:pPr/>
              <a:t>6</a:t>
            </a:fld>
            <a:endParaRPr lang="en-US" altLang="en-US" sz="1200">
              <a:solidFill>
                <a:srgbClr val="898989"/>
              </a:solidFill>
            </a:endParaRPr>
          </a:p>
        </p:txBody>
      </p:sp>
      <p:sp>
        <p:nvSpPr>
          <p:cNvPr id="2053" name="Text Box 3"/>
          <p:cNvSpPr txBox="1">
            <a:spLocks noChangeArrowheads="1"/>
          </p:cNvSpPr>
          <p:nvPr/>
        </p:nvSpPr>
        <p:spPr bwMode="auto">
          <a:xfrm>
            <a:off x="533401" y="1458342"/>
            <a:ext cx="10577944"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762000">
              <a:defRPr sz="2400">
                <a:solidFill>
                  <a:schemeClr val="tx1"/>
                </a:solidFill>
                <a:latin typeface="Times New Roman" panose="02020603050405020304" pitchFamily="18" charset="0"/>
              </a:defRPr>
            </a:lvl5pPr>
            <a:lvl6pPr marL="1219200" eaLnBrk="0" fontAlgn="base" hangingPunct="0">
              <a:spcBef>
                <a:spcPct val="0"/>
              </a:spcBef>
              <a:spcAft>
                <a:spcPct val="0"/>
              </a:spcAft>
              <a:defRPr sz="2400">
                <a:solidFill>
                  <a:schemeClr val="tx1"/>
                </a:solidFill>
                <a:latin typeface="Times New Roman" panose="02020603050405020304" pitchFamily="18" charset="0"/>
              </a:defRPr>
            </a:lvl6pPr>
            <a:lvl7pPr marL="1676400" eaLnBrk="0" fontAlgn="base" hangingPunct="0">
              <a:spcBef>
                <a:spcPct val="0"/>
              </a:spcBef>
              <a:spcAft>
                <a:spcPct val="0"/>
              </a:spcAft>
              <a:defRPr sz="2400">
                <a:solidFill>
                  <a:schemeClr val="tx1"/>
                </a:solidFill>
                <a:latin typeface="Times New Roman" panose="02020603050405020304" pitchFamily="18" charset="0"/>
              </a:defRPr>
            </a:lvl7pPr>
            <a:lvl8pPr marL="2133600" eaLnBrk="0" fontAlgn="base" hangingPunct="0">
              <a:spcBef>
                <a:spcPct val="0"/>
              </a:spcBef>
              <a:spcAft>
                <a:spcPct val="0"/>
              </a:spcAft>
              <a:defRPr sz="2400">
                <a:solidFill>
                  <a:schemeClr val="tx1"/>
                </a:solidFill>
                <a:latin typeface="Times New Roman" panose="02020603050405020304" pitchFamily="18" charset="0"/>
              </a:defRPr>
            </a:lvl8pPr>
            <a:lvl9pPr marL="2590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CA" altLang="en-US" dirty="0"/>
              <a:t>We discuss four normal forms: first, second, third, and Boyce-Codd normal forms</a:t>
            </a:r>
          </a:p>
          <a:p>
            <a:pPr lvl="4"/>
            <a:r>
              <a:rPr lang="en-CA" altLang="en-US" dirty="0"/>
              <a:t>1NF, 2NF, 3NF, and BCNF</a:t>
            </a:r>
          </a:p>
          <a:p>
            <a:pPr lvl="4"/>
            <a:endParaRPr lang="en-CA" altLang="en-US" dirty="0"/>
          </a:p>
          <a:p>
            <a:pPr lvl="4"/>
            <a:r>
              <a:rPr lang="en-CA" altLang="en-US" i="1" dirty="0"/>
              <a:t>Normalization</a:t>
            </a:r>
            <a:r>
              <a:rPr lang="en-CA" altLang="en-US" dirty="0"/>
              <a:t> is a process that “improves” a database design by generating relations that are of higher normal forms.</a:t>
            </a:r>
          </a:p>
          <a:p>
            <a:endParaRPr lang="en-CA" altLang="en-US" dirty="0"/>
          </a:p>
          <a:p>
            <a:pPr lvl="4"/>
            <a:r>
              <a:rPr lang="en-CA" altLang="en-US" dirty="0"/>
              <a:t>The </a:t>
            </a:r>
            <a:r>
              <a:rPr lang="en-CA" altLang="en-US" i="1" dirty="0"/>
              <a:t>objective</a:t>
            </a:r>
            <a:r>
              <a:rPr lang="en-CA" altLang="en-US" dirty="0"/>
              <a:t> of normalization: </a:t>
            </a:r>
          </a:p>
          <a:p>
            <a:pPr lvl="4"/>
            <a:r>
              <a:rPr lang="en-CA" altLang="en-US" dirty="0"/>
              <a:t>“</a:t>
            </a:r>
            <a:r>
              <a:rPr lang="en-CA" altLang="en-US" i="1" dirty="0"/>
              <a:t>to create relations where every dependency is on the key, the whole key, and nothing but the key</a:t>
            </a:r>
            <a:r>
              <a:rPr lang="en-CA" altLang="en-US" dirty="0"/>
              <a:t>”.</a:t>
            </a:r>
          </a:p>
          <a:p>
            <a:pPr>
              <a:spcBef>
                <a:spcPct val="50000"/>
              </a:spcBef>
            </a:pPr>
            <a:endParaRPr lang="en-US" altLang="en-US" dirty="0"/>
          </a:p>
        </p:txBody>
      </p:sp>
    </p:spTree>
    <p:extLst>
      <p:ext uri="{BB962C8B-B14F-4D97-AF65-F5344CB8AC3E}">
        <p14:creationId xmlns:p14="http://schemas.microsoft.com/office/powerpoint/2010/main" val="2815355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CA" altLang="en-US" b="1" i="1">
                <a:latin typeface="Arial" panose="020B0604020202020204" pitchFamily="34" charset="0"/>
              </a:rPr>
              <a:t>Normalization</a:t>
            </a:r>
            <a:endParaRPr lang="en-US" altLang="en-US" b="1" i="1">
              <a:latin typeface="Arial" panose="020B0604020202020204" pitchFamily="34" charset="0"/>
            </a:endParaRPr>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24F14C-189F-4123-817C-A56148FFC456}" type="slidenum">
              <a:rPr lang="en-US" altLang="en-US" sz="1200">
                <a:solidFill>
                  <a:srgbClr val="898989"/>
                </a:solidFill>
              </a:rPr>
              <a:pPr/>
              <a:t>7</a:t>
            </a:fld>
            <a:endParaRPr lang="en-US" altLang="en-US" sz="1200">
              <a:solidFill>
                <a:srgbClr val="898989"/>
              </a:solidFill>
            </a:endParaRPr>
          </a:p>
        </p:txBody>
      </p:sp>
      <p:sp>
        <p:nvSpPr>
          <p:cNvPr id="3077" name="Text Box 3"/>
          <p:cNvSpPr txBox="1">
            <a:spLocks noChangeArrowheads="1"/>
          </p:cNvSpPr>
          <p:nvPr/>
        </p:nvSpPr>
        <p:spPr bwMode="auto">
          <a:xfrm>
            <a:off x="2286000" y="1143000"/>
            <a:ext cx="8077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1905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a:t>There is a sequence to normal forms: </a:t>
            </a:r>
          </a:p>
          <a:p>
            <a:pPr lvl="1"/>
            <a:r>
              <a:rPr lang="en-CA" altLang="en-US"/>
              <a:t>1NF is considered the weakest, </a:t>
            </a:r>
          </a:p>
          <a:p>
            <a:pPr lvl="1"/>
            <a:r>
              <a:rPr lang="en-CA" altLang="en-US"/>
              <a:t>2NF is stronger than 1NF, </a:t>
            </a:r>
          </a:p>
          <a:p>
            <a:pPr lvl="1"/>
            <a:r>
              <a:rPr lang="en-CA" altLang="en-US"/>
              <a:t>3NF is stronger than 2NF, and </a:t>
            </a:r>
          </a:p>
          <a:p>
            <a:pPr lvl="1"/>
            <a:r>
              <a:rPr lang="en-CA" altLang="en-US"/>
              <a:t>BCNF is considered the strongest</a:t>
            </a:r>
          </a:p>
          <a:p>
            <a:endParaRPr lang="en-CA" altLang="en-US"/>
          </a:p>
          <a:p>
            <a:r>
              <a:rPr lang="en-CA" altLang="en-US"/>
              <a:t>Also, </a:t>
            </a:r>
          </a:p>
          <a:p>
            <a:pPr lvl="1"/>
            <a:r>
              <a:rPr lang="en-CA" altLang="en-US"/>
              <a:t>any relation that is in BCNF, is in 3NF; </a:t>
            </a:r>
          </a:p>
          <a:p>
            <a:pPr lvl="1"/>
            <a:r>
              <a:rPr lang="en-CA" altLang="en-US"/>
              <a:t>any relation in 3NF is in 2NF; and </a:t>
            </a:r>
          </a:p>
          <a:p>
            <a:pPr lvl="1"/>
            <a:r>
              <a:rPr lang="en-CA" altLang="en-US"/>
              <a:t>any relation in 2NF is in 1NF. </a:t>
            </a:r>
          </a:p>
        </p:txBody>
      </p:sp>
    </p:spTree>
    <p:extLst>
      <p:ext uri="{BB962C8B-B14F-4D97-AF65-F5344CB8AC3E}">
        <p14:creationId xmlns:p14="http://schemas.microsoft.com/office/powerpoint/2010/main" val="3155990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CA" altLang="en-US" b="1" i="1">
                <a:latin typeface="Arial" panose="020B0604020202020204" pitchFamily="34" charset="0"/>
              </a:rPr>
              <a:t>Normalization</a:t>
            </a:r>
            <a:endParaRPr lang="en-US" altLang="en-US" b="1" i="1">
              <a:latin typeface="Arial" panose="020B0604020202020204" pitchFamily="34" charset="0"/>
            </a:endParaRPr>
          </a:p>
        </p:txBody>
      </p:sp>
      <p:sp>
        <p:nvSpPr>
          <p:cNvPr id="9"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10"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130860-F983-49BE-B658-5C6E2ADD8431}" type="slidenum">
              <a:rPr lang="en-US" altLang="en-US" sz="1200">
                <a:solidFill>
                  <a:srgbClr val="898989"/>
                </a:solidFill>
              </a:rPr>
              <a:pPr/>
              <a:t>8</a:t>
            </a:fld>
            <a:endParaRPr lang="en-US" altLang="en-US" sz="1200">
              <a:solidFill>
                <a:srgbClr val="898989"/>
              </a:solidFill>
            </a:endParaRPr>
          </a:p>
        </p:txBody>
      </p:sp>
      <p:sp>
        <p:nvSpPr>
          <p:cNvPr id="4101" name="Text Box 4"/>
          <p:cNvSpPr txBox="1">
            <a:spLocks noChangeArrowheads="1"/>
          </p:cNvSpPr>
          <p:nvPr/>
        </p:nvSpPr>
        <p:spPr bwMode="auto">
          <a:xfrm>
            <a:off x="4837113" y="4271963"/>
            <a:ext cx="1606550" cy="963612"/>
          </a:xfrm>
          <a:prstGeom prst="rect">
            <a:avLst/>
          </a:prstGeom>
          <a:noFill/>
          <a:ln w="9525">
            <a:solidFill>
              <a:srgbClr val="000000"/>
            </a:solidFill>
            <a:miter lim="800000"/>
            <a:headEnd/>
            <a:tailEnd/>
          </a:ln>
          <a:extLst>
            <a:ext uri="{909E8E84-426E-40DD-AFC4-6F175D3DCCD1}">
              <a14:hiddenFill xmlns:a14="http://schemas.microsoft.com/office/drawing/2010/main">
                <a:solidFill>
                  <a:schemeClr val="folHlink"/>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BCNF</a:t>
            </a:r>
          </a:p>
        </p:txBody>
      </p:sp>
      <p:sp>
        <p:nvSpPr>
          <p:cNvPr id="4102" name="Text Box 5"/>
          <p:cNvSpPr txBox="1">
            <a:spLocks noChangeArrowheads="1"/>
          </p:cNvSpPr>
          <p:nvPr/>
        </p:nvSpPr>
        <p:spPr bwMode="auto">
          <a:xfrm>
            <a:off x="4149725" y="3559175"/>
            <a:ext cx="2357438" cy="1714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3NF</a:t>
            </a:r>
          </a:p>
        </p:txBody>
      </p:sp>
      <p:sp>
        <p:nvSpPr>
          <p:cNvPr id="4103" name="Text Box 6"/>
          <p:cNvSpPr txBox="1">
            <a:spLocks noChangeArrowheads="1"/>
          </p:cNvSpPr>
          <p:nvPr/>
        </p:nvSpPr>
        <p:spPr bwMode="auto">
          <a:xfrm>
            <a:off x="3338514" y="2794000"/>
            <a:ext cx="3214687"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2NF</a:t>
            </a:r>
          </a:p>
        </p:txBody>
      </p:sp>
      <p:sp>
        <p:nvSpPr>
          <p:cNvPr id="4104" name="Text Box 7"/>
          <p:cNvSpPr txBox="1">
            <a:spLocks noChangeArrowheads="1"/>
          </p:cNvSpPr>
          <p:nvPr/>
        </p:nvSpPr>
        <p:spPr bwMode="auto">
          <a:xfrm>
            <a:off x="2743200" y="1920876"/>
            <a:ext cx="3856038" cy="3535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t>1NF</a:t>
            </a:r>
          </a:p>
        </p:txBody>
      </p:sp>
      <p:sp>
        <p:nvSpPr>
          <p:cNvPr id="4105" name="Text Box 8"/>
          <p:cNvSpPr txBox="1">
            <a:spLocks noChangeArrowheads="1"/>
          </p:cNvSpPr>
          <p:nvPr/>
        </p:nvSpPr>
        <p:spPr bwMode="auto">
          <a:xfrm>
            <a:off x="6858000" y="1981201"/>
            <a:ext cx="2971800" cy="3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t>a relation in BCNF, is also in 3NF</a:t>
            </a:r>
          </a:p>
          <a:p>
            <a:endParaRPr lang="en-US" altLang="en-US" sz="2000" i="1"/>
          </a:p>
          <a:p>
            <a:r>
              <a:rPr lang="en-US" altLang="en-US" sz="2000" i="1"/>
              <a:t>a relation in 3NF is also in 2NF</a:t>
            </a:r>
          </a:p>
          <a:p>
            <a:endParaRPr lang="en-US" altLang="en-US" sz="2000" i="1"/>
          </a:p>
          <a:p>
            <a:r>
              <a:rPr lang="en-US" altLang="en-US" sz="2000" i="1"/>
              <a:t>a relation in 2NF is also in 1NF</a:t>
            </a:r>
          </a:p>
        </p:txBody>
      </p:sp>
    </p:spTree>
    <p:extLst>
      <p:ext uri="{BB962C8B-B14F-4D97-AF65-F5344CB8AC3E}">
        <p14:creationId xmlns:p14="http://schemas.microsoft.com/office/powerpoint/2010/main" val="3417008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CA" altLang="en-US" b="1" dirty="0">
                <a:latin typeface="Arial" panose="020B0604020202020204" pitchFamily="34" charset="0"/>
              </a:rPr>
              <a:t>Normalization</a:t>
            </a:r>
            <a:endParaRPr lang="en-US" altLang="en-US" b="1" dirty="0">
              <a:latin typeface="Arial" panose="020B0604020202020204" pitchFamily="34" charset="0"/>
            </a:endParaRPr>
          </a:p>
        </p:txBody>
      </p:sp>
      <p:sp>
        <p:nvSpPr>
          <p:cNvPr id="4" name="Date Placeholder 2"/>
          <p:cNvSpPr>
            <a:spLocks noGrp="1"/>
          </p:cNvSpPr>
          <p:nvPr>
            <p:ph type="dt" sz="quarter" idx="10"/>
          </p:nvPr>
        </p:nvSpPr>
        <p:spPr/>
        <p:txBody>
          <a:bodyPr rtlCol="0"/>
          <a:lstStyle/>
          <a:p>
            <a:pPr>
              <a:defRPr/>
            </a:pPr>
            <a:r>
              <a:rPr lang="en-US">
                <a:solidFill>
                  <a:schemeClr val="tx1">
                    <a:tint val="75000"/>
                  </a:schemeClr>
                </a:solidFill>
                <a:latin typeface="Times New Roman" charset="0"/>
              </a:rPr>
              <a:t>May 2005</a:t>
            </a:r>
          </a:p>
        </p:txBody>
      </p:sp>
      <p:sp>
        <p:nvSpPr>
          <p:cNvPr id="5" name="Footer Placeholder 3"/>
          <p:cNvSpPr>
            <a:spLocks noGrp="1"/>
          </p:cNvSpPr>
          <p:nvPr>
            <p:ph type="ftr" sz="quarter" idx="11"/>
          </p:nvPr>
        </p:nvSpPr>
        <p:spPr>
          <a:xfrm>
            <a:off x="4648200" y="6356351"/>
            <a:ext cx="2895600" cy="365125"/>
          </a:xfrm>
        </p:spPr>
        <p:txBody>
          <a:bodyPr rtlCol="0"/>
          <a:lstStyle/>
          <a:p>
            <a:pPr>
              <a:defRPr/>
            </a:pPr>
            <a:r>
              <a:rPr lang="en-US">
                <a:solidFill>
                  <a:schemeClr val="tx1">
                    <a:tint val="75000"/>
                  </a:schemeClr>
                </a:solidFill>
                <a:latin typeface="Times New Roman" charset="0"/>
              </a:rPr>
              <a:t>91.2914</a:t>
            </a:r>
          </a:p>
        </p:txBody>
      </p:sp>
      <p:sp>
        <p:nvSpPr>
          <p:cNvPr id="6" name="Slide Number Placeholder 4"/>
          <p:cNvSpPr>
            <a:spLocks noGrp="1"/>
          </p:cNvSpPr>
          <p:nvPr>
            <p:ph type="sldNum" sz="quarter" idx="12"/>
          </p:nvPr>
        </p:nvSpPr>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028ED4B-304B-4BEC-9DDC-B78FC5FAA115}" type="slidenum">
              <a:rPr lang="en-US" altLang="en-US" sz="1200">
                <a:solidFill>
                  <a:srgbClr val="898989"/>
                </a:solidFill>
              </a:rPr>
              <a:pPr/>
              <a:t>9</a:t>
            </a:fld>
            <a:endParaRPr lang="en-US" altLang="en-US" sz="1200">
              <a:solidFill>
                <a:srgbClr val="898989"/>
              </a:solidFill>
            </a:endParaRPr>
          </a:p>
        </p:txBody>
      </p:sp>
      <p:sp>
        <p:nvSpPr>
          <p:cNvPr id="5126" name="Text Box 3"/>
          <p:cNvSpPr txBox="1">
            <a:spLocks noChangeArrowheads="1"/>
          </p:cNvSpPr>
          <p:nvPr/>
        </p:nvSpPr>
        <p:spPr bwMode="auto">
          <a:xfrm>
            <a:off x="1251678" y="1267692"/>
            <a:ext cx="1017832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CA" altLang="en-US" dirty="0"/>
              <a:t>We consider a relation in BCNF to be fully normalized. </a:t>
            </a:r>
          </a:p>
          <a:p>
            <a:endParaRPr lang="en-CA" altLang="en-US" dirty="0"/>
          </a:p>
          <a:p>
            <a:r>
              <a:rPr lang="en-CA" altLang="en-US" dirty="0"/>
              <a:t>The benefit of higher normal forms is that update semantics for the affected data are simplified. </a:t>
            </a:r>
          </a:p>
          <a:p>
            <a:endParaRPr lang="en-CA" altLang="en-US" dirty="0"/>
          </a:p>
          <a:p>
            <a:r>
              <a:rPr lang="en-CA" altLang="en-US" dirty="0"/>
              <a:t>This means that applications required to maintain the database are simpler. </a:t>
            </a:r>
          </a:p>
          <a:p>
            <a:endParaRPr lang="en-CA" altLang="en-US" dirty="0"/>
          </a:p>
          <a:p>
            <a:r>
              <a:rPr lang="en-CA" altLang="en-US" dirty="0"/>
              <a:t>A design that has a lower normal form than another design has more redundancy. Uncontrolled redundancy can lead to data integrity problems.</a:t>
            </a:r>
          </a:p>
          <a:p>
            <a:endParaRPr lang="en-CA" altLang="en-US" dirty="0"/>
          </a:p>
          <a:p>
            <a:r>
              <a:rPr lang="en-CA" altLang="en-US" dirty="0"/>
              <a:t>First we introduce the concept of </a:t>
            </a:r>
            <a:r>
              <a:rPr lang="en-CA" altLang="en-US" b="1" i="1" dirty="0"/>
              <a:t>functional dependency</a:t>
            </a:r>
            <a:endParaRPr lang="en-CA" altLang="en-US" dirty="0"/>
          </a:p>
        </p:txBody>
      </p:sp>
    </p:spTree>
    <p:extLst>
      <p:ext uri="{BB962C8B-B14F-4D97-AF65-F5344CB8AC3E}">
        <p14:creationId xmlns:p14="http://schemas.microsoft.com/office/powerpoint/2010/main" val="2735401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704</TotalTime>
  <Words>1907</Words>
  <Application>Microsoft Office PowerPoint</Application>
  <PresentationFormat>Widescreen</PresentationFormat>
  <Paragraphs>455</Paragraphs>
  <Slides>45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Calibri</vt:lpstr>
      <vt:lpstr>Gill Sans MT</vt:lpstr>
      <vt:lpstr>Impact</vt:lpstr>
      <vt:lpstr>Symbol</vt:lpstr>
      <vt:lpstr>Tahoma</vt:lpstr>
      <vt:lpstr>Times New Roman</vt:lpstr>
      <vt:lpstr>Wingdings</vt:lpstr>
      <vt:lpstr>Badge</vt:lpstr>
      <vt:lpstr>Data Normalization</vt:lpstr>
      <vt:lpstr>Well-Structured Relations</vt:lpstr>
      <vt:lpstr>Data Normalization</vt:lpstr>
      <vt:lpstr>Example – Figure 5.2b</vt:lpstr>
      <vt:lpstr>Anomalies in this Table</vt:lpstr>
      <vt:lpstr>Normalization Types</vt:lpstr>
      <vt:lpstr>Normalization</vt:lpstr>
      <vt:lpstr>Normalization</vt:lpstr>
      <vt:lpstr>Normalization</vt:lpstr>
      <vt:lpstr>Functional Dependencies and Keys</vt:lpstr>
      <vt:lpstr>PowerPoint Presentation</vt:lpstr>
      <vt:lpstr>Functional Dependencies</vt:lpstr>
      <vt:lpstr>Functional Dependencies</vt:lpstr>
      <vt:lpstr>Functional Dependencies</vt:lpstr>
      <vt:lpstr>Determinant</vt:lpstr>
      <vt:lpstr>Transitive dependency</vt:lpstr>
      <vt:lpstr>Transitive dependency</vt:lpstr>
      <vt:lpstr>Partial dependency</vt:lpstr>
      <vt:lpstr>First Normal Form</vt:lpstr>
      <vt:lpstr>First Normal Form</vt:lpstr>
      <vt:lpstr>First Normal Form</vt:lpstr>
      <vt:lpstr>First Normal Form</vt:lpstr>
      <vt:lpstr>Second Normal Form</vt:lpstr>
      <vt:lpstr>Fig 5.23(b) – Functional Dependencies in EMPLOYEE2</vt:lpstr>
      <vt:lpstr>Getting it into 2nd Normal Form</vt:lpstr>
      <vt:lpstr>Second Normal Form</vt:lpstr>
      <vt:lpstr>Second Normal Form</vt:lpstr>
      <vt:lpstr>PowerPoint Presentation</vt:lpstr>
      <vt:lpstr>PowerPoint Presentation</vt:lpstr>
      <vt:lpstr>Third Normal Form</vt:lpstr>
      <vt:lpstr>PowerPoint Presentation</vt:lpstr>
      <vt:lpstr>PowerPoint Presentation</vt:lpstr>
      <vt:lpstr>PowerPoint Presentation</vt:lpstr>
      <vt:lpstr>PowerPoint Presentation</vt:lpstr>
      <vt:lpstr>Third Normal Form</vt:lpstr>
      <vt:lpstr>Third Normal Form</vt:lpstr>
      <vt:lpstr>Other Normal Forms</vt:lpstr>
      <vt:lpstr>Boyce-Codd Normal Form (BCNF)</vt:lpstr>
      <vt:lpstr>PowerPoint Presentation</vt:lpstr>
      <vt:lpstr>PowerPoint Presentation</vt:lpstr>
      <vt:lpstr>PowerPoint Presentation</vt:lpstr>
      <vt:lpstr>PowerPoint Presentation</vt:lpstr>
      <vt:lpstr>PowerPoint Presentation</vt:lpstr>
      <vt:lpstr>PowerPoint Presentation</vt:lpstr>
      <vt:lpstr>Denormalization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Normalization</dc:title>
  <dc:creator>WALAA</dc:creator>
  <cp:lastModifiedBy>WALAA</cp:lastModifiedBy>
  <cp:revision>12</cp:revision>
  <dcterms:created xsi:type="dcterms:W3CDTF">2017-04-11T11:00:10Z</dcterms:created>
  <dcterms:modified xsi:type="dcterms:W3CDTF">2019-04-23T20:52:03Z</dcterms:modified>
</cp:coreProperties>
</file>